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374" r:id="rId3"/>
    <p:sldId id="378" r:id="rId4"/>
    <p:sldId id="339" r:id="rId5"/>
    <p:sldId id="340" r:id="rId6"/>
    <p:sldId id="376" r:id="rId7"/>
    <p:sldId id="285" r:id="rId8"/>
    <p:sldId id="326" r:id="rId9"/>
    <p:sldId id="288" r:id="rId10"/>
    <p:sldId id="286" r:id="rId11"/>
    <p:sldId id="287" r:id="rId12"/>
    <p:sldId id="336" r:id="rId13"/>
    <p:sldId id="283" r:id="rId14"/>
    <p:sldId id="257" r:id="rId15"/>
    <p:sldId id="260" r:id="rId16"/>
    <p:sldId id="261" r:id="rId17"/>
    <p:sldId id="262" r:id="rId18"/>
    <p:sldId id="263" r:id="rId19"/>
    <p:sldId id="265" r:id="rId20"/>
    <p:sldId id="266" r:id="rId21"/>
    <p:sldId id="267" r:id="rId22"/>
    <p:sldId id="268" r:id="rId23"/>
    <p:sldId id="308" r:id="rId24"/>
    <p:sldId id="272" r:id="rId25"/>
    <p:sldId id="294" r:id="rId26"/>
    <p:sldId id="276" r:id="rId27"/>
    <p:sldId id="273" r:id="rId28"/>
    <p:sldId id="291" r:id="rId29"/>
    <p:sldId id="274" r:id="rId30"/>
    <p:sldId id="292" r:id="rId31"/>
    <p:sldId id="295" r:id="rId32"/>
    <p:sldId id="297" r:id="rId33"/>
    <p:sldId id="311" r:id="rId34"/>
    <p:sldId id="310" r:id="rId35"/>
    <p:sldId id="306" r:id="rId36"/>
    <p:sldId id="309" r:id="rId37"/>
    <p:sldId id="317" r:id="rId38"/>
    <p:sldId id="358" r:id="rId39"/>
    <p:sldId id="367" r:id="rId40"/>
    <p:sldId id="300" r:id="rId41"/>
    <p:sldId id="320" r:id="rId42"/>
    <p:sldId id="318" r:id="rId43"/>
    <p:sldId id="371" r:id="rId44"/>
    <p:sldId id="361" r:id="rId45"/>
    <p:sldId id="321" r:id="rId46"/>
    <p:sldId id="370" r:id="rId47"/>
    <p:sldId id="359" r:id="rId48"/>
    <p:sldId id="366" r:id="rId49"/>
    <p:sldId id="372" r:id="rId50"/>
    <p:sldId id="373" r:id="rId51"/>
    <p:sldId id="314" r:id="rId52"/>
    <p:sldId id="377" r:id="rId53"/>
    <p:sldId id="322" r:id="rId54"/>
    <p:sldId id="275" r:id="rId55"/>
    <p:sldId id="362" r:id="rId56"/>
    <p:sldId id="357" r:id="rId57"/>
    <p:sldId id="304" r:id="rId5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0" autoAdjust="0"/>
    <p:restoredTop sz="94660"/>
  </p:normalViewPr>
  <p:slideViewPr>
    <p:cSldViewPr>
      <p:cViewPr varScale="1">
        <p:scale>
          <a:sx n="114" d="100"/>
          <a:sy n="114" d="100"/>
        </p:scale>
        <p:origin x="-11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80512-32D5-45F7-86D1-C7FE36FDF629}" type="datetimeFigureOut">
              <a:rPr lang="ko-KR" altLang="en-US" smtClean="0"/>
              <a:pPr/>
              <a:t>2010-08-13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3D6DF-8546-4820-9BB0-D9E6CA8E02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2A38-C6B6-4517-B084-A43F68901226}" type="datetimeFigureOut">
              <a:rPr lang="ko-KR" altLang="en-US" smtClean="0"/>
              <a:pPr/>
              <a:t>2010-08-13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EE03-C3FB-4B2F-A4EF-3344BF51F5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2A38-C6B6-4517-B084-A43F68901226}" type="datetimeFigureOut">
              <a:rPr lang="ko-KR" altLang="en-US" smtClean="0"/>
              <a:pPr/>
              <a:t>2010-08-13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EE03-C3FB-4B2F-A4EF-3344BF51F5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2A38-C6B6-4517-B084-A43F68901226}" type="datetimeFigureOut">
              <a:rPr lang="ko-KR" altLang="en-US" smtClean="0"/>
              <a:pPr/>
              <a:t>2010-08-13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EE03-C3FB-4B2F-A4EF-3344BF51F5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2A38-C6B6-4517-B084-A43F68901226}" type="datetimeFigureOut">
              <a:rPr lang="ko-KR" altLang="en-US" smtClean="0"/>
              <a:pPr/>
              <a:t>2010-08-13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EE03-C3FB-4B2F-A4EF-3344BF51F5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2A38-C6B6-4517-B084-A43F68901226}" type="datetimeFigureOut">
              <a:rPr lang="ko-KR" altLang="en-US" smtClean="0"/>
              <a:pPr/>
              <a:t>2010-08-13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EE03-C3FB-4B2F-A4EF-3344BF51F5A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2A38-C6B6-4517-B084-A43F68901226}" type="datetimeFigureOut">
              <a:rPr lang="ko-KR" altLang="en-US" smtClean="0"/>
              <a:pPr/>
              <a:t>2010-08-13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EE03-C3FB-4B2F-A4EF-3344BF51F5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2A38-C6B6-4517-B084-A43F68901226}" type="datetimeFigureOut">
              <a:rPr lang="ko-KR" altLang="en-US" smtClean="0"/>
              <a:pPr/>
              <a:t>2010-08-13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EE03-C3FB-4B2F-A4EF-3344BF51F5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2A38-C6B6-4517-B084-A43F68901226}" type="datetimeFigureOut">
              <a:rPr lang="ko-KR" altLang="en-US" smtClean="0"/>
              <a:pPr/>
              <a:t>2010-08-13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EE03-C3FB-4B2F-A4EF-3344BF51F5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2A38-C6B6-4517-B084-A43F68901226}" type="datetimeFigureOut">
              <a:rPr lang="ko-KR" altLang="en-US" smtClean="0"/>
              <a:pPr/>
              <a:t>2010-08-13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EE03-C3FB-4B2F-A4EF-3344BF51F5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2A38-C6B6-4517-B084-A43F68901226}" type="datetimeFigureOut">
              <a:rPr lang="ko-KR" altLang="en-US" smtClean="0"/>
              <a:pPr/>
              <a:t>2010-08-13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EE03-C3FB-4B2F-A4EF-3344BF51F5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2A38-C6B6-4517-B084-A43F68901226}" type="datetimeFigureOut">
              <a:rPr lang="ko-KR" altLang="en-US" smtClean="0"/>
              <a:pPr/>
              <a:t>2010-08-13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EE03-C3FB-4B2F-A4EF-3344BF51F5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2A38-C6B6-4517-B084-A43F68901226}" type="datetimeFigureOut">
              <a:rPr lang="ko-KR" altLang="en-US" smtClean="0"/>
              <a:pPr/>
              <a:t>2010-08-13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EE03-C3FB-4B2F-A4EF-3344BF51F5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22A38-C6B6-4517-B084-A43F68901226}" type="datetimeFigureOut">
              <a:rPr lang="ko-KR" altLang="en-US" smtClean="0"/>
              <a:pPr/>
              <a:t>2010-08-13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4EE03-C3FB-4B2F-A4EF-3344BF51F5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cfile24.uf.tistory.com/original/121CEF0C4A40935F16C15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imgres?imgurl=http://upload.wikimedia.org/wikipedia/commons/d/df/Comet-Hale-Bopp-29-03-1997_hires_adj.jpg&amp;imgrefurl=http://commons.wikimedia.org/wiki/File:Comet-Hale-Bopp-29-03-1997_hires_adj.jpg&amp;usg=__eluuffVqvF3lOLacLOitm7g4GYU=&amp;h=2712&amp;w=2080&amp;sz=1502&amp;hl=ko&amp;start=34&amp;um=1&amp;itbs=1&amp;tbnid=GAbhVNRQQcltyM:&amp;tbnh=150&amp;tbnw=115&amp;prev=/images?q=comet&amp;start=20&amp;um=1&amp;hl=ko&amp;newwindow=1&amp;sa=N&amp;rlz=1T4GGLL_koKR376KR376&amp;ndsp=20&amp;tbs=isch:1" TargetMode="External"/><Relationship Id="rId2" Type="http://schemas.openxmlformats.org/officeDocument/2006/relationships/hyperlink" Target="http://en.wikipedia.org/wiki/Comet_(programming)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yewon.egloos.com/2356386" TargetMode="External"/><Relationship Id="rId2" Type="http://schemas.openxmlformats.org/officeDocument/2006/relationships/hyperlink" Target="http://svn.cometd.org/trunk/bayeux/bayeu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10year.tistory.com/entry/Bayeux-protocol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svn.cometd.org/trunk/bayeux/bayeux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339752" y="2132856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sz="6000" dirty="0" smtClean="0"/>
              <a:t>Comet</a:t>
            </a:r>
            <a:endParaRPr lang="ko-KR" altLang="en-US" sz="6000" dirty="0"/>
          </a:p>
        </p:txBody>
      </p:sp>
      <p:pic>
        <p:nvPicPr>
          <p:cNvPr id="23554" name="Picture 2" descr="http://tfile.nate.com/download.asp?FileID=400480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888432" cy="38884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08104" y="4797152"/>
            <a:ext cx="229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knight76.tistory.com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95536" y="7456"/>
            <a:ext cx="777686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dirty="0" smtClean="0">
                <a:latin typeface="+mn-ea"/>
                <a:cs typeface="굴림" pitchFamily="50" charset="-127"/>
              </a:rPr>
              <a:t>* </a:t>
            </a:r>
            <a:r>
              <a:rPr kumimoji="1" lang="ko-KR" altLang="en-US" b="1" dirty="0" smtClean="0">
                <a:latin typeface="+mn-ea"/>
                <a:cs typeface="굴림" pitchFamily="50" charset="-127"/>
              </a:rPr>
              <a:t>정의 </a:t>
            </a:r>
            <a:r>
              <a:rPr kumimoji="1" lang="en-US" altLang="ko-KR" b="1" dirty="0" smtClean="0">
                <a:latin typeface="+mn-ea"/>
                <a:cs typeface="굴림" pitchFamily="50" charset="-127"/>
              </a:rPr>
              <a:t>: http://en.wikipedia.org/wiki/XMLHttpRequest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dirty="0" err="1" smtClean="0"/>
              <a:t>XMLHttpRequest</a:t>
            </a:r>
            <a:r>
              <a:rPr lang="en-US" altLang="ko-KR" dirty="0" smtClean="0"/>
              <a:t> : </a:t>
            </a:r>
            <a:r>
              <a:rPr kumimoji="1" lang="en-US" altLang="ko-KR" dirty="0" smtClean="0">
                <a:latin typeface="+mn-ea"/>
                <a:cs typeface="굴림" pitchFamily="50" charset="-127"/>
              </a:rPr>
              <a:t>an </a:t>
            </a:r>
            <a:r>
              <a:rPr kumimoji="1" lang="en-US" altLang="ko-KR" b="1" dirty="0" smtClean="0">
                <a:solidFill>
                  <a:srgbClr val="FF0000"/>
                </a:solidFill>
                <a:latin typeface="+mn-ea"/>
                <a:cs typeface="굴림" pitchFamily="50" charset="-127"/>
              </a:rPr>
              <a:t>API </a:t>
            </a:r>
            <a:r>
              <a:rPr kumimoji="1" lang="en-US" altLang="ko-KR" dirty="0" smtClean="0">
                <a:latin typeface="+mn-ea"/>
                <a:cs typeface="굴림" pitchFamily="50" charset="-127"/>
              </a:rPr>
              <a:t>available in web browser scripting languages such as JavaScript. Data from the response can be used directly to alter the DOM of the currently active document in the browser window </a:t>
            </a:r>
            <a:r>
              <a:rPr kumimoji="1" lang="en-US" altLang="ko-KR" b="1" dirty="0" smtClean="0">
                <a:solidFill>
                  <a:schemeClr val="accent2"/>
                </a:solidFill>
                <a:latin typeface="+mn-ea"/>
                <a:cs typeface="굴림" pitchFamily="50" charset="-127"/>
              </a:rPr>
              <a:t>without loading</a:t>
            </a:r>
            <a:r>
              <a:rPr kumimoji="1" lang="en-US" altLang="ko-KR" dirty="0" smtClean="0">
                <a:latin typeface="+mn-ea"/>
                <a:cs typeface="굴림" pitchFamily="50" charset="-127"/>
              </a:rPr>
              <a:t> a new web page document.</a:t>
            </a:r>
            <a:endParaRPr kumimoji="1" lang="ko-KR" altLang="ko-KR" b="0" i="0" u="none" strike="noStrike" cap="none" normalizeH="0" baseline="0" dirty="0" smtClean="0">
              <a:ln>
                <a:noFill/>
              </a:ln>
              <a:effectLst/>
              <a:latin typeface="+mn-ea"/>
              <a:cs typeface="굴림" pitchFamily="50" charset="-127"/>
            </a:endParaRPr>
          </a:p>
        </p:txBody>
      </p:sp>
      <p:pic>
        <p:nvPicPr>
          <p:cNvPr id="7" name="Picture 2" descr="http://cfile24.uf.tistory.com/image/121CEF0C4A40935F16C15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3117"/>
            <a:ext cx="6264696" cy="4654883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395536" y="1484784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* </a:t>
            </a:r>
            <a:r>
              <a:rPr lang="ko-KR" altLang="en-US" dirty="0" err="1" smtClean="0"/>
              <a:t>스펙</a:t>
            </a:r>
            <a:r>
              <a:rPr lang="ko-KR" altLang="en-US" dirty="0" smtClean="0"/>
              <a:t> </a:t>
            </a:r>
            <a:r>
              <a:rPr lang="en-US" altLang="ko-KR" dirty="0" smtClean="0"/>
              <a:t>: http://www.w3.org/TR/XMLHttpRequest/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395536" y="1916832"/>
            <a:ext cx="1188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* Just see</a:t>
            </a:r>
            <a:endParaRPr lang="ko-KR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11560" y="1700808"/>
            <a:ext cx="7920880" cy="47525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dirty="0" smtClean="0"/>
              <a:t>function change() { </a:t>
            </a:r>
          </a:p>
          <a:p>
            <a:r>
              <a:rPr lang="en-US" altLang="ko-KR" sz="1400" dirty="0" smtClean="0"/>
              <a:t>    </a:t>
            </a:r>
            <a:r>
              <a:rPr lang="en-US" altLang="ko-KR" sz="1400" dirty="0" err="1" smtClean="0"/>
              <a:t>var</a:t>
            </a:r>
            <a:r>
              <a:rPr lang="en-US" altLang="ko-KR" sz="1400" dirty="0" smtClean="0"/>
              <a:t> name = </a:t>
            </a:r>
            <a:r>
              <a:rPr lang="en-US" altLang="ko-KR" sz="1400" dirty="0" err="1" smtClean="0"/>
              <a:t>document.getElementById</a:t>
            </a:r>
            <a:r>
              <a:rPr lang="en-US" altLang="ko-KR" sz="1400" dirty="0" smtClean="0"/>
              <a:t>('name').value; </a:t>
            </a:r>
          </a:p>
          <a:p>
            <a:r>
              <a:rPr lang="en-US" altLang="ko-KR" sz="1400" dirty="0" smtClean="0"/>
              <a:t>    </a:t>
            </a:r>
            <a:r>
              <a:rPr lang="en-US" altLang="ko-KR" sz="1400" dirty="0" err="1" smtClean="0"/>
              <a:t>var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url</a:t>
            </a:r>
            <a:r>
              <a:rPr lang="en-US" altLang="ko-KR" sz="1400" dirty="0" smtClean="0"/>
              <a:t> = "</a:t>
            </a:r>
            <a:r>
              <a:rPr lang="en-US" altLang="ko-KR" sz="1400" dirty="0" err="1" smtClean="0"/>
              <a:t>exam.jsp?name</a:t>
            </a:r>
            <a:r>
              <a:rPr lang="en-US" altLang="ko-KR" sz="1400" dirty="0" smtClean="0"/>
              <a:t>=" + name; </a:t>
            </a:r>
          </a:p>
          <a:p>
            <a:r>
              <a:rPr lang="en-US" altLang="ko-KR" sz="1400" dirty="0" smtClean="0"/>
              <a:t>    If (</a:t>
            </a:r>
            <a:r>
              <a:rPr lang="en-US" altLang="ko-KR" sz="1400" dirty="0" err="1" smtClean="0"/>
              <a:t>window.XMLHttpRequest</a:t>
            </a:r>
            <a:r>
              <a:rPr lang="en-US" altLang="ko-KR" sz="1400" dirty="0" smtClean="0"/>
              <a:t>) { </a:t>
            </a:r>
          </a:p>
          <a:p>
            <a:r>
              <a:rPr lang="en-US" altLang="ko-KR" sz="1400" dirty="0" smtClean="0"/>
              <a:t>        </a:t>
            </a:r>
            <a:r>
              <a:rPr lang="en-US" altLang="ko-KR" sz="1400" dirty="0" err="1" smtClean="0"/>
              <a:t>req</a:t>
            </a:r>
            <a:r>
              <a:rPr lang="en-US" altLang="ko-KR" sz="1400" dirty="0" smtClean="0"/>
              <a:t> = new </a:t>
            </a:r>
            <a:r>
              <a:rPr lang="en-US" altLang="ko-KR" sz="1400" dirty="0" err="1" smtClean="0"/>
              <a:t>XMLHttpRequest</a:t>
            </a:r>
            <a:r>
              <a:rPr lang="en-US" altLang="ko-KR" sz="1400" dirty="0" smtClean="0"/>
              <a:t>(); </a:t>
            </a:r>
          </a:p>
          <a:p>
            <a:r>
              <a:rPr lang="en-US" altLang="ko-KR" sz="1400" dirty="0" smtClean="0"/>
              <a:t>    } else if(</a:t>
            </a:r>
            <a:r>
              <a:rPr lang="en-US" altLang="ko-KR" sz="1400" dirty="0" err="1" smtClean="0"/>
              <a:t>window.ActiveXObject</a:t>
            </a:r>
            <a:r>
              <a:rPr lang="en-US" altLang="ko-KR" sz="1400" dirty="0" smtClean="0"/>
              <a:t>) {  // </a:t>
            </a:r>
            <a:r>
              <a:rPr lang="ko-KR" altLang="en-US" sz="1400" dirty="0" smtClean="0"/>
              <a:t>윈도우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400" dirty="0" smtClean="0"/>
              <a:t>        </a:t>
            </a:r>
            <a:r>
              <a:rPr lang="en-US" altLang="ko-KR" sz="1400" dirty="0" err="1" smtClean="0"/>
              <a:t>req</a:t>
            </a:r>
            <a:r>
              <a:rPr lang="en-US" altLang="ko-KR" sz="1400" dirty="0" smtClean="0"/>
              <a:t> = new </a:t>
            </a:r>
            <a:r>
              <a:rPr lang="en-US" altLang="ko-KR" sz="1400" dirty="0" err="1" smtClean="0"/>
              <a:t>ActiveXObject</a:t>
            </a:r>
            <a:r>
              <a:rPr lang="en-US" altLang="ko-KR" sz="1400" dirty="0" smtClean="0"/>
              <a:t>("</a:t>
            </a:r>
            <a:r>
              <a:rPr lang="en-US" altLang="ko-KR" sz="1400" dirty="0" err="1" smtClean="0"/>
              <a:t>Microsoft.XMLHTTP</a:t>
            </a:r>
            <a:r>
              <a:rPr lang="en-US" altLang="ko-KR" sz="1400" dirty="0" smtClean="0"/>
              <a:t>"); </a:t>
            </a:r>
          </a:p>
          <a:p>
            <a:r>
              <a:rPr lang="en-US" altLang="ko-KR" sz="1400" dirty="0" smtClean="0"/>
              <a:t>    } </a:t>
            </a:r>
          </a:p>
          <a:p>
            <a:r>
              <a:rPr lang="en-US" altLang="ko-KR" sz="1400" dirty="0" smtClean="0"/>
              <a:t>    </a:t>
            </a:r>
            <a:r>
              <a:rPr lang="en-US" altLang="ko-KR" sz="1400" dirty="0" err="1" smtClean="0"/>
              <a:t>req.open</a:t>
            </a:r>
            <a:r>
              <a:rPr lang="en-US" altLang="ko-KR" sz="1400" dirty="0" smtClean="0"/>
              <a:t>(“</a:t>
            </a:r>
            <a:r>
              <a:rPr lang="en-US" altLang="ko-KR" sz="1400" dirty="0" err="1" smtClean="0"/>
              <a:t>get",url,true</a:t>
            </a:r>
            <a:r>
              <a:rPr lang="en-US" altLang="ko-KR" sz="1400" dirty="0" smtClean="0"/>
              <a:t>); </a:t>
            </a:r>
          </a:p>
          <a:p>
            <a:r>
              <a:rPr lang="en-US" altLang="ko-KR" sz="1400" dirty="0" smtClean="0"/>
              <a:t>    </a:t>
            </a:r>
            <a:r>
              <a:rPr lang="en-US" altLang="ko-KR" sz="1400" dirty="0" err="1" smtClean="0"/>
              <a:t>req.onreadystatechange</a:t>
            </a:r>
            <a:r>
              <a:rPr lang="en-US" altLang="ko-KR" sz="1400" dirty="0" smtClean="0"/>
              <a:t> = callback; </a:t>
            </a:r>
            <a:br>
              <a:rPr lang="en-US" altLang="ko-KR" sz="1400" dirty="0" smtClean="0"/>
            </a:br>
            <a:r>
              <a:rPr lang="en-US" altLang="ko-KR" sz="1400" dirty="0" smtClean="0"/>
              <a:t>    </a:t>
            </a:r>
            <a:r>
              <a:rPr lang="en-US" altLang="ko-KR" sz="1400" dirty="0" err="1" smtClean="0"/>
              <a:t>req.send</a:t>
            </a:r>
            <a:r>
              <a:rPr lang="en-US" altLang="ko-KR" sz="1400" dirty="0" smtClean="0"/>
              <a:t>("");</a:t>
            </a:r>
          </a:p>
          <a:p>
            <a:r>
              <a:rPr lang="en-US" altLang="ko-KR" sz="1400" dirty="0" smtClean="0"/>
              <a:t>} 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function callback(){ </a:t>
            </a:r>
          </a:p>
          <a:p>
            <a:r>
              <a:rPr lang="en-US" altLang="ko-KR" sz="1400" dirty="0" smtClean="0"/>
              <a:t>     if(</a:t>
            </a:r>
            <a:r>
              <a:rPr lang="en-US" altLang="ko-KR" sz="1400" dirty="0" err="1" smtClean="0"/>
              <a:t>req.readyState</a:t>
            </a:r>
            <a:r>
              <a:rPr lang="en-US" altLang="ko-KR" sz="1400" dirty="0" smtClean="0"/>
              <a:t> == 4) { // COMPLETED </a:t>
            </a:r>
          </a:p>
          <a:p>
            <a:r>
              <a:rPr lang="en-US" altLang="ko-KR" sz="1400" dirty="0" smtClean="0"/>
              <a:t>         if(</a:t>
            </a:r>
            <a:r>
              <a:rPr lang="en-US" altLang="ko-KR" sz="1400" dirty="0" err="1" smtClean="0"/>
              <a:t>req.status</a:t>
            </a:r>
            <a:r>
              <a:rPr lang="en-US" altLang="ko-KR" sz="1400" dirty="0" smtClean="0"/>
              <a:t> == 200) {  // 200 response</a:t>
            </a:r>
          </a:p>
          <a:p>
            <a:r>
              <a:rPr lang="en-US" altLang="ko-KR" sz="1400" dirty="0" smtClean="0"/>
              <a:t>               </a:t>
            </a:r>
            <a:r>
              <a:rPr lang="en-US" altLang="ko-KR" sz="1400" dirty="0" err="1" smtClean="0"/>
              <a:t>var</a:t>
            </a:r>
            <a:r>
              <a:rPr lang="en-US" altLang="ko-KR" sz="1400" dirty="0" smtClean="0"/>
              <a:t> txt = </a:t>
            </a:r>
            <a:r>
              <a:rPr lang="en-US" altLang="ko-KR" sz="1400" dirty="0" err="1" smtClean="0"/>
              <a:t>req.responseText</a:t>
            </a:r>
            <a:r>
              <a:rPr lang="en-US" altLang="ko-KR" sz="1400" dirty="0" smtClean="0"/>
              <a:t>; </a:t>
            </a:r>
          </a:p>
          <a:p>
            <a:r>
              <a:rPr lang="en-US" altLang="ko-KR" sz="1400" dirty="0" smtClean="0"/>
              <a:t>               </a:t>
            </a:r>
            <a:r>
              <a:rPr lang="en-US" altLang="ko-KR" sz="1400" dirty="0" err="1" smtClean="0"/>
              <a:t>document.getElementById</a:t>
            </a:r>
            <a:r>
              <a:rPr lang="en-US" altLang="ko-KR" sz="1400" dirty="0" smtClean="0"/>
              <a:t>('head').</a:t>
            </a:r>
            <a:r>
              <a:rPr lang="en-US" altLang="ko-KR" sz="1400" dirty="0" err="1" smtClean="0"/>
              <a:t>innerHTML</a:t>
            </a:r>
            <a:r>
              <a:rPr lang="en-US" altLang="ko-KR" sz="1400" dirty="0" smtClean="0"/>
              <a:t> = txt; </a:t>
            </a:r>
          </a:p>
          <a:p>
            <a:r>
              <a:rPr lang="en-US" altLang="ko-KR" sz="1400" dirty="0" smtClean="0"/>
              <a:t>          }</a:t>
            </a:r>
          </a:p>
          <a:p>
            <a:r>
              <a:rPr lang="en-US" altLang="ko-KR" sz="1400" dirty="0" smtClean="0"/>
              <a:t>     } </a:t>
            </a:r>
          </a:p>
          <a:p>
            <a:r>
              <a:rPr lang="en-US" altLang="ko-KR" sz="1400" dirty="0" smtClean="0"/>
              <a:t>} </a:t>
            </a:r>
            <a:endParaRPr lang="ko-KR" altLang="en-US" sz="1400" dirty="0"/>
          </a:p>
        </p:txBody>
      </p:sp>
      <p:sp>
        <p:nvSpPr>
          <p:cNvPr id="6" name="직사각형 5"/>
          <p:cNvSpPr/>
          <p:nvPr/>
        </p:nvSpPr>
        <p:spPr>
          <a:xfrm>
            <a:off x="611560" y="620688"/>
            <a:ext cx="7920880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dirty="0" smtClean="0"/>
              <a:t>&lt;input id="name" type="text" value="</a:t>
            </a:r>
            <a:r>
              <a:rPr lang="ko-KR" altLang="en-US" sz="1600" dirty="0" smtClean="0"/>
              <a:t>이름을 입력하시오</a:t>
            </a:r>
            <a:r>
              <a:rPr lang="en-US" altLang="ko-KR" sz="1600" dirty="0" smtClean="0"/>
              <a:t>." </a:t>
            </a:r>
            <a:r>
              <a:rPr lang="en-US" altLang="ko-KR" sz="1600" dirty="0" err="1" smtClean="0"/>
              <a:t>onkeyup</a:t>
            </a:r>
            <a:r>
              <a:rPr lang="en-US" altLang="ko-KR" sz="1600" dirty="0" smtClean="0"/>
              <a:t>="change()"/&gt; </a:t>
            </a:r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88640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Html code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196752"/>
            <a:ext cx="136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Java Script </a:t>
            </a:r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6012160" y="548680"/>
            <a:ext cx="1080120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004048" y="44624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b="1" dirty="0" smtClean="0"/>
              <a:t>event </a:t>
            </a:r>
            <a:r>
              <a:rPr lang="ko-KR" altLang="en-US" b="1" dirty="0" smtClean="0"/>
              <a:t>처리 </a:t>
            </a:r>
            <a:endParaRPr lang="en-US" altLang="ko-KR" b="1" dirty="0" smtClean="0"/>
          </a:p>
          <a:p>
            <a:pPr marL="342900" indent="-342900"/>
            <a:r>
              <a:rPr lang="en-US" altLang="ko-KR" sz="1400" b="1" dirty="0" smtClean="0"/>
              <a:t>(</a:t>
            </a:r>
            <a:r>
              <a:rPr lang="en-US" altLang="ko-KR" sz="1400" b="1" dirty="0" err="1" smtClean="0"/>
              <a:t>onXXX</a:t>
            </a:r>
            <a:r>
              <a:rPr lang="en-US" altLang="ko-KR" sz="1400" b="1" dirty="0" smtClean="0"/>
              <a:t>, </a:t>
            </a:r>
            <a:r>
              <a:rPr lang="en-US" altLang="ko-KR" sz="1400" b="1" dirty="0" err="1" smtClean="0"/>
              <a:t>addEventListener</a:t>
            </a:r>
            <a:r>
              <a:rPr lang="en-US" altLang="ko-KR" sz="1400" b="1" dirty="0" smtClean="0"/>
              <a:t>(</a:t>
            </a:r>
            <a:r>
              <a:rPr lang="en-US" altLang="ko-KR" sz="1400" b="1" dirty="0" err="1" smtClean="0"/>
              <a:t>attachEvent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2051720" y="2708920"/>
            <a:ext cx="180020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283968" y="2636912"/>
            <a:ext cx="2273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2"/>
                </a:solidFill>
              </a:rPr>
              <a:t>2. </a:t>
            </a:r>
            <a:r>
              <a:rPr lang="en-US" altLang="ko-KR" sz="1400" b="1" dirty="0" err="1" smtClean="0">
                <a:solidFill>
                  <a:schemeClr val="bg2"/>
                </a:solidFill>
              </a:rPr>
              <a:t>XMLHttpRequest</a:t>
            </a:r>
            <a:r>
              <a:rPr lang="en-US" altLang="ko-KR" sz="1400" b="1" dirty="0" smtClean="0">
                <a:solidFill>
                  <a:schemeClr val="bg2"/>
                </a:solidFill>
              </a:rPr>
              <a:t> </a:t>
            </a:r>
            <a:r>
              <a:rPr lang="ko-KR" altLang="en-US" sz="1400" b="1" dirty="0" smtClean="0">
                <a:solidFill>
                  <a:schemeClr val="bg2"/>
                </a:solidFill>
              </a:rPr>
              <a:t>생성</a:t>
            </a:r>
            <a:endParaRPr lang="ko-KR" altLang="en-US" sz="1400" b="1" dirty="0">
              <a:solidFill>
                <a:schemeClr val="bg2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899592" y="3573016"/>
            <a:ext cx="208823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203848" y="3501008"/>
            <a:ext cx="289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2"/>
                </a:solidFill>
              </a:rPr>
              <a:t>3. If true, </a:t>
            </a:r>
            <a:r>
              <a:rPr lang="en-US" altLang="ko-KR" sz="1400" b="1" dirty="0" err="1" smtClean="0">
                <a:solidFill>
                  <a:schemeClr val="bg2"/>
                </a:solidFill>
              </a:rPr>
              <a:t>async</a:t>
            </a:r>
            <a:r>
              <a:rPr lang="en-US" altLang="ko-KR" sz="1400" b="1" dirty="0" smtClean="0">
                <a:solidFill>
                  <a:schemeClr val="bg2"/>
                </a:solidFill>
              </a:rPr>
              <a:t>. Else false, sync</a:t>
            </a:r>
            <a:endParaRPr lang="ko-KR" altLang="en-US" sz="1400" b="1" dirty="0">
              <a:solidFill>
                <a:schemeClr val="bg2"/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899592" y="3789040"/>
            <a:ext cx="3096344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067944" y="3789040"/>
            <a:ext cx="177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2"/>
                </a:solidFill>
              </a:rPr>
              <a:t>4. Declare callback</a:t>
            </a:r>
            <a:endParaRPr lang="ko-KR" altLang="en-US" sz="1400" b="1" dirty="0">
              <a:solidFill>
                <a:schemeClr val="bg2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547664" y="5445224"/>
            <a:ext cx="4320480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940152" y="5445224"/>
            <a:ext cx="1713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2"/>
                </a:solidFill>
              </a:rPr>
              <a:t>5. Parse DOM </a:t>
            </a:r>
            <a:br>
              <a:rPr lang="en-US" altLang="ko-KR" sz="1400" b="1" dirty="0" smtClean="0">
                <a:solidFill>
                  <a:schemeClr val="bg2"/>
                </a:solidFill>
              </a:rPr>
            </a:br>
            <a:r>
              <a:rPr lang="en-US" altLang="ko-KR" sz="1400" b="1" dirty="0" smtClean="0">
                <a:solidFill>
                  <a:schemeClr val="bg2"/>
                </a:solidFill>
              </a:rPr>
              <a:t>      &amp; replace div</a:t>
            </a:r>
            <a:endParaRPr lang="ko-KR" altLang="en-US" sz="1400" b="1" dirty="0">
              <a:solidFill>
                <a:schemeClr val="bg2"/>
              </a:solidFill>
            </a:endParaRPr>
          </a:p>
        </p:txBody>
      </p:sp>
      <p:cxnSp>
        <p:nvCxnSpPr>
          <p:cNvPr id="19" name="직선 화살표 연결선 18"/>
          <p:cNvCxnSpPr/>
          <p:nvPr/>
        </p:nvCxnSpPr>
        <p:spPr>
          <a:xfrm rot="10800000" flipV="1">
            <a:off x="1763688" y="4005064"/>
            <a:ext cx="165618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 rot="10800000" flipV="1">
            <a:off x="1907704" y="1052736"/>
            <a:ext cx="554461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freeliberator.com/images/comet/ajax_vs_com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6120680" cy="55396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3789040"/>
            <a:ext cx="123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Streaming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404664"/>
            <a:ext cx="771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생각의 흐름의 변화</a:t>
            </a:r>
            <a:r>
              <a:rPr lang="en-US" altLang="ko-KR" dirty="0" smtClean="0"/>
              <a:t>!!! </a:t>
            </a:r>
            <a:r>
              <a:rPr lang="ko-KR" altLang="en-US" dirty="0" smtClean="0"/>
              <a:t>어떻게 해든 서버에서 </a:t>
            </a:r>
            <a:r>
              <a:rPr lang="en-US" altLang="ko-KR" dirty="0" smtClean="0"/>
              <a:t>push</a:t>
            </a:r>
            <a:r>
              <a:rPr lang="ko-KR" altLang="en-US" dirty="0" smtClean="0"/>
              <a:t>할 수 있는 모델 생각</a:t>
            </a:r>
            <a:r>
              <a:rPr lang="en-US" altLang="ko-KR" dirty="0" smtClean="0"/>
              <a:t>?!!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836712"/>
            <a:ext cx="3414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Ajax polling</a:t>
            </a:r>
            <a:r>
              <a:rPr lang="ko-KR" altLang="en-US" dirty="0" smtClean="0"/>
              <a:t>은 서버에 큰 부담</a:t>
            </a:r>
            <a:r>
              <a:rPr lang="en-US" altLang="ko-KR" dirty="0" smtClean="0"/>
              <a:t>!!</a:t>
            </a:r>
            <a:endParaRPr lang="ko-KR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0" y="4437112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Comet </a:t>
            </a:r>
            <a:r>
              <a:rPr lang="ko-KR" altLang="en-US" dirty="0" smtClean="0"/>
              <a:t>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pic>
        <p:nvPicPr>
          <p:cNvPr id="45058" name="Picture 2" descr="http://c.ask.nate.com/imgs/qsi.tsp/6306190/0/1/A/반고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4664"/>
            <a:ext cx="4968552" cy="3954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7584" y="476672"/>
            <a:ext cx="7344816" cy="42484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dirty="0" smtClean="0">
                <a:hlinkClick r:id="rId2"/>
              </a:rPr>
              <a:t>http://en.wikipedia.org/wiki/Comet_(programming)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Comet is a neologism to describe a web application model in which a long-held HTTP request allows a </a:t>
            </a:r>
            <a:r>
              <a:rPr lang="en-US" altLang="ko-KR" b="1" dirty="0" smtClean="0"/>
              <a:t>web server to push data to a browser, </a:t>
            </a:r>
            <a:r>
              <a:rPr lang="en-US" altLang="ko-KR" b="1" dirty="0" smtClean="0">
                <a:solidFill>
                  <a:schemeClr val="accent2"/>
                </a:solidFill>
              </a:rPr>
              <a:t>without </a:t>
            </a:r>
            <a:r>
              <a:rPr lang="en-US" altLang="ko-KR" b="1" dirty="0" smtClean="0"/>
              <a:t>the browser explicitly requesting it. </a:t>
            </a:r>
            <a:r>
              <a:rPr lang="en-US" altLang="ko-KR" dirty="0" smtClean="0"/>
              <a:t>Comet is an umbrella term for </a:t>
            </a:r>
            <a:r>
              <a:rPr lang="en-US" altLang="ko-KR" b="1" dirty="0" smtClean="0"/>
              <a:t>multiple techniques for achieving this interaction.</a:t>
            </a:r>
          </a:p>
          <a:p>
            <a:pPr>
              <a:buNone/>
            </a:pPr>
            <a:endParaRPr lang="en-US" altLang="ko-KR" b="1" dirty="0" smtClean="0"/>
          </a:p>
          <a:p>
            <a:pPr>
              <a:buNone/>
            </a:pPr>
            <a:endParaRPr lang="en-US" altLang="ko-KR" b="1" dirty="0" smtClean="0"/>
          </a:p>
          <a:p>
            <a:pPr>
              <a:buNone/>
            </a:pPr>
            <a:r>
              <a:rPr lang="en-US" altLang="ko-K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Ajax Push, Reverse Ajax, Two-way-web, HTTP Streaming, and HTTP server push </a:t>
            </a:r>
            <a:r>
              <a:rPr lang="en-US" altLang="ko-KR" dirty="0" smtClean="0"/>
              <a:t>=&gt;Comet</a:t>
            </a:r>
          </a:p>
          <a:p>
            <a:pPr>
              <a:buNone/>
            </a:pPr>
            <a:r>
              <a:rPr lang="ko-KR" altLang="en-US" dirty="0" smtClean="0"/>
              <a:t>어떤 이는 </a:t>
            </a:r>
            <a:r>
              <a:rPr lang="en-US" altLang="ko-KR" dirty="0" smtClean="0"/>
              <a:t>Asynchronous Push </a:t>
            </a:r>
            <a:r>
              <a:rPr lang="ko-KR" altLang="en-US" dirty="0" smtClean="0"/>
              <a:t>라고 말하는 사람도 있음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pPr algn="ctr"/>
            <a:endParaRPr lang="ko-KR" altLang="en-US" dirty="0"/>
          </a:p>
        </p:txBody>
      </p:sp>
      <p:pic>
        <p:nvPicPr>
          <p:cNvPr id="10242" name="Picture 2" descr="http://t1.gstatic.com/images?q=tbn:GAbhVNRQQcltyM:http://upload.wikimedia.org/wikipedia/commons/d/df/Comet-Hale-Bopp-29-03-1997_hires_adj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437112"/>
            <a:ext cx="1743447" cy="22740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5013176"/>
            <a:ext cx="373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comet : Streaming + Long Polling</a:t>
            </a:r>
            <a:endParaRPr lang="ko-KR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ocs.google.com/File?id=ddvhx4wh_85ptqw5c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641" y="908720"/>
            <a:ext cx="8604839" cy="4176464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251520" y="5805264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/>
              <a:t>http://innodb.tistory.com/entry/reverse-ajax-comet-1</a:t>
            </a:r>
            <a:endParaRPr lang="ko-KR" altLang="en-US" sz="1600" dirty="0"/>
          </a:p>
        </p:txBody>
      </p:sp>
      <p:sp>
        <p:nvSpPr>
          <p:cNvPr id="7" name="직사각형 6"/>
          <p:cNvSpPr/>
          <p:nvPr/>
        </p:nvSpPr>
        <p:spPr>
          <a:xfrm>
            <a:off x="251520" y="5229200"/>
            <a:ext cx="8460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smtClean="0"/>
              <a:t>이 글에서 아래의 </a:t>
            </a:r>
            <a:r>
              <a:rPr lang="en-US" altLang="ko-KR" sz="1600" b="1" dirty="0" smtClean="0"/>
              <a:t>reverse </a:t>
            </a:r>
            <a:r>
              <a:rPr lang="en-US" altLang="ko-KR" sz="1600" b="1" dirty="0" err="1" smtClean="0"/>
              <a:t>ajax</a:t>
            </a:r>
            <a:r>
              <a:rPr lang="ko-KR" altLang="en-US" sz="1600" b="1" dirty="0" smtClean="0"/>
              <a:t>에 대한 내용을 참조함</a:t>
            </a:r>
            <a:endParaRPr lang="en-US" altLang="ko-KR" sz="1600" b="1" dirty="0" smtClean="0"/>
          </a:p>
          <a:p>
            <a:r>
              <a:rPr lang="en-US" altLang="ko-KR" sz="1600" b="1" dirty="0" smtClean="0"/>
              <a:t>http://gmapsdotnetcontrol.blogspot.com/2006/08/exploring-reverse-ajax-ajax.html </a:t>
            </a:r>
            <a:endParaRPr lang="ko-KR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6632"/>
            <a:ext cx="2434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전통적인 </a:t>
            </a:r>
            <a:r>
              <a:rPr lang="en-US" altLang="ko-KR" dirty="0" smtClean="0"/>
              <a:t>Polling</a:t>
            </a:r>
            <a:r>
              <a:rPr lang="ko-KR" altLang="en-US" dirty="0" smtClean="0"/>
              <a:t> 방법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ocs.google.com/File?id=ddvhx4wh_9gsd39gd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2442" cy="5688632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251520" y="2204864"/>
            <a:ext cx="122413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79512" y="116632"/>
            <a:ext cx="347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일반적인 </a:t>
            </a:r>
            <a:r>
              <a:rPr lang="en-US" altLang="ko-KR" dirty="0" smtClean="0"/>
              <a:t>Ajax Application </a:t>
            </a:r>
            <a:r>
              <a:rPr lang="ko-KR" altLang="en-US" dirty="0" smtClean="0"/>
              <a:t>모델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ocs.google.com/File?id=ddvhx4wh_10fv3pwhd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537100" cy="5184576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323528" y="2708920"/>
            <a:ext cx="122413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79512" y="116632"/>
            <a:ext cx="86425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Long polling </a:t>
            </a:r>
            <a:r>
              <a:rPr lang="ko-KR" altLang="en-US" sz="1400" dirty="0" smtClean="0"/>
              <a:t>기법을 의미</a:t>
            </a:r>
            <a:r>
              <a:rPr lang="en-US" altLang="ko-KR" sz="1400" dirty="0" smtClean="0"/>
              <a:t>. Browser </a:t>
            </a:r>
            <a:r>
              <a:rPr lang="ko-KR" altLang="en-US" sz="1400" dirty="0" smtClean="0"/>
              <a:t>에서 </a:t>
            </a:r>
            <a:r>
              <a:rPr lang="en-US" altLang="ko-KR" sz="1400" dirty="0" smtClean="0"/>
              <a:t>event</a:t>
            </a:r>
            <a:r>
              <a:rPr lang="ko-KR" altLang="en-US" sz="1400" dirty="0" smtClean="0"/>
              <a:t>가 발생되어 먼가를 처리하더라도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400" dirty="0" smtClean="0"/>
              <a:t>Polling</a:t>
            </a:r>
            <a:r>
              <a:rPr lang="ko-KR" altLang="en-US" sz="1400" dirty="0" smtClean="0"/>
              <a:t>에는 변화없이 각각 독립적으로 동작됨을 의미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채팅으로 비교한다면</a:t>
            </a:r>
            <a:r>
              <a:rPr lang="en-US" altLang="ko-KR" sz="1400" dirty="0" smtClean="0"/>
              <a:t>, polling</a:t>
            </a:r>
            <a:r>
              <a:rPr lang="ko-KR" altLang="en-US" sz="1400" dirty="0" smtClean="0"/>
              <a:t>은</a:t>
            </a:r>
            <a:endParaRPr lang="en-US" altLang="ko-KR" sz="1400" dirty="0" smtClean="0"/>
          </a:p>
          <a:p>
            <a:r>
              <a:rPr lang="ko-KR" altLang="en-US" sz="1400" dirty="0" err="1" smtClean="0"/>
              <a:t>채팅방</a:t>
            </a:r>
            <a:r>
              <a:rPr lang="ko-KR" altLang="en-US" sz="1400" dirty="0" smtClean="0"/>
              <a:t> 에서 날아오는 메시지를 받는 역할을 하고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사용자가 전달하는 </a:t>
            </a:r>
            <a:r>
              <a:rPr lang="en-US" altLang="ko-KR" sz="1400" dirty="0" smtClean="0"/>
              <a:t>event</a:t>
            </a:r>
            <a:r>
              <a:rPr lang="ko-KR" altLang="en-US" sz="1400" dirty="0" smtClean="0"/>
              <a:t>는 사용자의 채팅을 의미한다</a:t>
            </a:r>
            <a:r>
              <a:rPr lang="en-US" altLang="ko-KR" sz="1400" dirty="0" smtClean="0"/>
              <a:t>.</a:t>
            </a:r>
          </a:p>
          <a:p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ocs.google.com/File?id=ddvhx4wh_11dk6q2pf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7200800" cy="42153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0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Comet</a:t>
            </a:r>
            <a:r>
              <a:rPr lang="ko-KR" altLang="en-US" sz="1600" dirty="0" smtClean="0"/>
              <a:t>이라고 하는데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요즘 말로 말하면</a:t>
            </a:r>
            <a:r>
              <a:rPr lang="en-US" altLang="ko-KR" sz="1600" dirty="0" smtClean="0"/>
              <a:t>, Streaming </a:t>
            </a:r>
            <a:r>
              <a:rPr lang="ko-KR" altLang="en-US" sz="1600" dirty="0" smtClean="0"/>
              <a:t>방식을 의미</a:t>
            </a:r>
            <a:r>
              <a:rPr lang="en-US" altLang="ko-KR" sz="1600" dirty="0" smtClean="0"/>
              <a:t>. </a:t>
            </a:r>
          </a:p>
          <a:p>
            <a:r>
              <a:rPr lang="en-US" altLang="ko-KR" sz="1600" dirty="0" smtClean="0"/>
              <a:t>Permanent Connection</a:t>
            </a:r>
            <a:r>
              <a:rPr lang="ko-KR" altLang="en-US" sz="1600" dirty="0" smtClean="0"/>
              <a:t>을 통해서 데이터를 주고 받는 구조이다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처음 </a:t>
            </a:r>
            <a:r>
              <a:rPr lang="en-US" altLang="ko-KR" sz="1600" dirty="0" smtClean="0"/>
              <a:t>web browser</a:t>
            </a:r>
            <a:r>
              <a:rPr lang="ko-KR" altLang="en-US" sz="1600" dirty="0" smtClean="0"/>
              <a:t>에서 </a:t>
            </a:r>
            <a:r>
              <a:rPr lang="en-US" altLang="ko-KR" sz="1600" dirty="0" err="1" smtClean="0"/>
              <a:t>iframe</a:t>
            </a:r>
            <a:r>
              <a:rPr lang="ko-KR" altLang="en-US" sz="1600" dirty="0" smtClean="0"/>
              <a:t>을 이용해서 서버와 연결한다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그 부분 때문에 </a:t>
            </a:r>
            <a:r>
              <a:rPr lang="en-US" altLang="ko-KR" sz="1600" dirty="0" smtClean="0"/>
              <a:t>Hidden </a:t>
            </a:r>
            <a:r>
              <a:rPr lang="en-US" altLang="ko-KR" sz="1600" dirty="0" err="1" smtClean="0"/>
              <a:t>Iframe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방식이라 불린다</a:t>
            </a:r>
            <a:r>
              <a:rPr lang="en-US" altLang="ko-KR" sz="1600" dirty="0" smtClean="0"/>
              <a:t>. </a:t>
            </a:r>
            <a:r>
              <a:rPr lang="en-US" altLang="ko-KR" sz="1600" dirty="0" err="1" smtClean="0"/>
              <a:t>XmlHttpRequest</a:t>
            </a:r>
            <a:r>
              <a:rPr lang="ko-KR" altLang="en-US" sz="1600" dirty="0" smtClean="0"/>
              <a:t>을 사용하면 브라우져가 </a:t>
            </a:r>
            <a:r>
              <a:rPr lang="en-US" altLang="ko-KR" sz="1600" dirty="0" smtClean="0"/>
              <a:t>connection</a:t>
            </a:r>
            <a:r>
              <a:rPr lang="ko-KR" altLang="en-US" sz="1600" dirty="0" smtClean="0"/>
              <a:t>을 끊고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이 </a:t>
            </a:r>
            <a:r>
              <a:rPr lang="en-US" altLang="ko-KR" sz="1600" dirty="0" smtClean="0"/>
              <a:t>connection </a:t>
            </a:r>
            <a:r>
              <a:rPr lang="ko-KR" altLang="en-US" sz="1600" dirty="0" smtClean="0"/>
              <a:t>유지 관리를 많이 해서 보통  </a:t>
            </a:r>
            <a:r>
              <a:rPr lang="en-US" altLang="ko-KR" sz="1600" dirty="0" smtClean="0"/>
              <a:t>long polling </a:t>
            </a:r>
            <a:r>
              <a:rPr lang="ko-KR" altLang="en-US" sz="1600" dirty="0" smtClean="0"/>
              <a:t>방식을 사용한다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5589240"/>
            <a:ext cx="77866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영구히 연결할 수 있는 </a:t>
            </a:r>
            <a:r>
              <a:rPr lang="en-US" altLang="ko-KR" sz="1200" dirty="0" smtClean="0"/>
              <a:t>connection</a:t>
            </a:r>
            <a:r>
              <a:rPr lang="ko-KR" altLang="en-US" sz="1200" dirty="0" smtClean="0"/>
              <a:t>은 </a:t>
            </a:r>
            <a:r>
              <a:rPr lang="en-US" altLang="ko-KR" sz="1200" dirty="0" smtClean="0"/>
              <a:t>browser</a:t>
            </a:r>
            <a:r>
              <a:rPr lang="ko-KR" altLang="en-US" sz="1200" dirty="0" smtClean="0"/>
              <a:t>마다 다르다</a:t>
            </a:r>
            <a:r>
              <a:rPr lang="en-US" altLang="ko-KR" sz="1200" dirty="0" smtClean="0"/>
              <a:t>.</a:t>
            </a:r>
          </a:p>
          <a:p>
            <a:r>
              <a:rPr lang="en-US" altLang="ko-KR" sz="1200" dirty="0" smtClean="0"/>
              <a:t>Spec</a:t>
            </a:r>
            <a:r>
              <a:rPr lang="ko-KR" altLang="en-US" sz="1200" dirty="0" smtClean="0"/>
              <a:t>에서는 </a:t>
            </a:r>
            <a:r>
              <a:rPr lang="en-US" altLang="ko-KR" sz="1200" dirty="0" smtClean="0"/>
              <a:t>permanent connection</a:t>
            </a:r>
            <a:r>
              <a:rPr lang="ko-KR" altLang="en-US" sz="1200" dirty="0" smtClean="0"/>
              <a:t>은 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로 지정되었지만</a:t>
            </a:r>
            <a:r>
              <a:rPr lang="en-US" altLang="ko-KR" sz="1200" dirty="0" smtClean="0"/>
              <a:t>, </a:t>
            </a:r>
          </a:p>
          <a:p>
            <a:r>
              <a:rPr lang="ko-KR" altLang="en-US" sz="1200" dirty="0" smtClean="0"/>
              <a:t>오른쪽 화면처럼 </a:t>
            </a:r>
            <a:r>
              <a:rPr lang="en-US" altLang="ko-KR" sz="1200" dirty="0" smtClean="0"/>
              <a:t>browser</a:t>
            </a:r>
            <a:r>
              <a:rPr lang="ko-KR" altLang="en-US" sz="1200" dirty="0" smtClean="0"/>
              <a:t>마다 영구히 연결할 수 있는 </a:t>
            </a:r>
            <a:r>
              <a:rPr lang="en-US" altLang="ko-KR" sz="1200" dirty="0" smtClean="0"/>
              <a:t>connection</a:t>
            </a:r>
            <a:r>
              <a:rPr lang="ko-KR" altLang="en-US" sz="1200" dirty="0" smtClean="0"/>
              <a:t>은 다양하다</a:t>
            </a:r>
            <a:r>
              <a:rPr lang="en-US" altLang="ko-KR" sz="1200" dirty="0" smtClean="0"/>
              <a:t>. (</a:t>
            </a:r>
            <a:r>
              <a:rPr lang="ko-KR" altLang="en-US" sz="1200" dirty="0" err="1" smtClean="0"/>
              <a:t>스펙준수안함</a:t>
            </a:r>
            <a:r>
              <a:rPr lang="en-US" altLang="ko-KR" sz="1200" dirty="0" smtClean="0"/>
              <a:t>)</a:t>
            </a:r>
          </a:p>
          <a:p>
            <a:pPr>
              <a:buFontTx/>
              <a:buChar char="-"/>
            </a:pPr>
            <a:r>
              <a:rPr lang="ko-KR" altLang="en-US" sz="1200" dirty="0" smtClean="0"/>
              <a:t>보통 이런 영구 </a:t>
            </a:r>
            <a:r>
              <a:rPr lang="en-US" altLang="ko-KR" sz="1200" dirty="0" smtClean="0"/>
              <a:t>Connection</a:t>
            </a:r>
            <a:r>
              <a:rPr lang="ko-KR" altLang="en-US" sz="1200" dirty="0" smtClean="0"/>
              <a:t>에 대해서는 데이터의 크기를 정확히 알려서 보내야 하는데</a:t>
            </a:r>
            <a:r>
              <a:rPr lang="en-US" altLang="ko-KR" sz="1200" dirty="0" smtClean="0"/>
              <a:t>.</a:t>
            </a:r>
          </a:p>
          <a:p>
            <a:r>
              <a:rPr lang="en-US" altLang="ko-KR" sz="1200" dirty="0" smtClean="0"/>
              <a:t>HTTP Chunked Encoding </a:t>
            </a:r>
            <a:r>
              <a:rPr lang="ko-KR" altLang="en-US" sz="1200" dirty="0" smtClean="0"/>
              <a:t>방식 사용</a:t>
            </a:r>
            <a:r>
              <a:rPr lang="en-US" altLang="ko-KR" sz="1200" dirty="0" smtClean="0"/>
              <a:t>(HTTP 1.1 spec) </a:t>
            </a:r>
            <a:r>
              <a:rPr lang="ko-KR" altLang="en-US" sz="1200" dirty="0" smtClean="0"/>
              <a:t>을 사용한다</a:t>
            </a:r>
            <a:r>
              <a:rPr lang="en-US" altLang="ko-KR" sz="1200" dirty="0" smtClean="0"/>
              <a:t>. Http Header</a:t>
            </a:r>
            <a:r>
              <a:rPr lang="ko-KR" altLang="en-US" sz="1200" dirty="0" smtClean="0"/>
              <a:t>의 </a:t>
            </a:r>
            <a:r>
              <a:rPr lang="en-US" altLang="ko-KR" sz="1200" dirty="0" smtClean="0"/>
              <a:t>content-length</a:t>
            </a:r>
            <a:r>
              <a:rPr lang="ko-KR" altLang="en-US" sz="1200" dirty="0" smtClean="0"/>
              <a:t>를 주지 않고</a:t>
            </a:r>
            <a:r>
              <a:rPr lang="en-US" altLang="ko-KR" sz="1200" dirty="0" smtClean="0"/>
              <a:t>,</a:t>
            </a:r>
          </a:p>
          <a:p>
            <a:r>
              <a:rPr lang="en-US" altLang="ko-KR" sz="1200" dirty="0" smtClean="0"/>
              <a:t>Http Body</a:t>
            </a:r>
            <a:r>
              <a:rPr lang="ko-KR" altLang="en-US" sz="1200" dirty="0" smtClean="0"/>
              <a:t>안에 </a:t>
            </a:r>
            <a:r>
              <a:rPr lang="en-US" altLang="ko-KR" sz="1200" dirty="0" smtClean="0"/>
              <a:t>content length</a:t>
            </a:r>
            <a:r>
              <a:rPr lang="ko-KR" altLang="en-US" sz="1200" dirty="0" smtClean="0"/>
              <a:t>를 전달하여 사용한다</a:t>
            </a:r>
            <a:r>
              <a:rPr lang="en-US" altLang="ko-KR" sz="1200" dirty="0" smtClean="0"/>
              <a:t>. (</a:t>
            </a:r>
            <a:r>
              <a:rPr lang="ko-KR" altLang="en-US" sz="1200" dirty="0" smtClean="0"/>
              <a:t>사실 </a:t>
            </a:r>
            <a:r>
              <a:rPr lang="en-US" altLang="ko-KR" sz="1200" dirty="0" smtClean="0"/>
              <a:t>long polling</a:t>
            </a:r>
            <a:r>
              <a:rPr lang="ko-KR" altLang="en-US" sz="1200" dirty="0" smtClean="0"/>
              <a:t>에서도 사용한다</a:t>
            </a:r>
            <a:r>
              <a:rPr lang="en-US" altLang="ko-KR" sz="1200" dirty="0" smtClean="0"/>
              <a:t>..)</a:t>
            </a:r>
            <a:endParaRPr lang="ko-KR" altLang="en-US" sz="12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229200"/>
            <a:ext cx="2160240" cy="109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ocs.google.com/File?id=ddvhx4wh_12c7shkk9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437" y="1196752"/>
            <a:ext cx="9205437" cy="4824536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0" y="188640"/>
            <a:ext cx="86251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 err="1" smtClean="0"/>
              <a:t>피기백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부가 처리</a:t>
            </a:r>
            <a:r>
              <a:rPr lang="en-US" altLang="ko-KR" sz="1600" dirty="0" smtClean="0"/>
              <a:t>) : </a:t>
            </a:r>
            <a:r>
              <a:rPr lang="ko-KR" altLang="en-US" sz="1600" dirty="0" smtClean="0"/>
              <a:t>클라이언트 요청과는 직접적인 관련이 없지만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서버에서 필요한</a:t>
            </a:r>
            <a:endParaRPr lang="en-US" altLang="ko-KR" sz="1600" dirty="0" smtClean="0"/>
          </a:p>
          <a:p>
            <a:r>
              <a:rPr lang="ko-KR" altLang="en-US" sz="1600" dirty="0" smtClean="0"/>
              <a:t>정보를 그 응답에 실어서 같이 보내는 것을 말함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아래 그림에서 </a:t>
            </a:r>
            <a:r>
              <a:rPr lang="en-US" altLang="ko-KR" sz="1600" dirty="0" smtClean="0"/>
              <a:t>Event</a:t>
            </a:r>
            <a:r>
              <a:rPr lang="ko-KR" altLang="en-US" sz="1600" dirty="0" smtClean="0"/>
              <a:t>가 발생되면</a:t>
            </a:r>
            <a:r>
              <a:rPr lang="en-US" altLang="ko-KR" sz="1600" dirty="0" smtClean="0"/>
              <a:t>,</a:t>
            </a:r>
          </a:p>
          <a:p>
            <a:r>
              <a:rPr lang="en-US" altLang="ko-KR" sz="1600" dirty="0" smtClean="0"/>
              <a:t>Piggyback event bus</a:t>
            </a:r>
            <a:r>
              <a:rPr lang="ko-KR" altLang="en-US" sz="1600" dirty="0" smtClean="0"/>
              <a:t>에서 저장하고 있다가 사용자 요청이 오면 응답에 같이 실어서 보낸다</a:t>
            </a:r>
            <a:r>
              <a:rPr lang="en-US" altLang="ko-KR" sz="1600" dirty="0" smtClean="0"/>
              <a:t>. </a:t>
            </a:r>
            <a:endParaRPr lang="ko-KR" altLang="en-US" sz="1600" dirty="0"/>
          </a:p>
        </p:txBody>
      </p:sp>
      <p:sp>
        <p:nvSpPr>
          <p:cNvPr id="4" name="직사각형 3"/>
          <p:cNvSpPr/>
          <p:nvPr/>
        </p:nvSpPr>
        <p:spPr>
          <a:xfrm>
            <a:off x="2650299" y="6165304"/>
            <a:ext cx="6493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Reverse Ajax </a:t>
            </a:r>
            <a:r>
              <a:rPr lang="ko-KR" altLang="en-US" dirty="0" smtClean="0"/>
              <a:t>책에 따르면</a:t>
            </a:r>
            <a:r>
              <a:rPr lang="en-US" altLang="ko-KR" dirty="0" smtClean="0"/>
              <a:t>, 25% </a:t>
            </a:r>
            <a:r>
              <a:rPr lang="ko-KR" altLang="en-US" dirty="0" smtClean="0"/>
              <a:t>이상의 </a:t>
            </a:r>
            <a:r>
              <a:rPr lang="ko-KR" altLang="en-US" dirty="0" err="1" smtClean="0"/>
              <a:t>코드량</a:t>
            </a:r>
            <a:r>
              <a:rPr lang="ko-KR" altLang="en-US" dirty="0" smtClean="0"/>
              <a:t> 증가한다고 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Index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r>
              <a:rPr lang="ko-KR" altLang="en-US" dirty="0" smtClean="0"/>
              <a:t>요즘</a:t>
            </a:r>
            <a:r>
              <a:rPr lang="en-US" altLang="ko-KR" dirty="0" smtClean="0"/>
              <a:t>..</a:t>
            </a:r>
            <a:endParaRPr lang="en-US" altLang="ko-KR" dirty="0" smtClean="0"/>
          </a:p>
          <a:p>
            <a:r>
              <a:rPr lang="en-US" altLang="ko-KR" dirty="0" smtClean="0"/>
              <a:t>Ajax </a:t>
            </a:r>
            <a:r>
              <a:rPr lang="ko-KR" altLang="en-US" dirty="0" smtClean="0"/>
              <a:t>맛보기</a:t>
            </a:r>
            <a:endParaRPr lang="en-US" altLang="ko-KR" dirty="0" smtClean="0"/>
          </a:p>
          <a:p>
            <a:r>
              <a:rPr lang="en-US" altLang="ko-KR" dirty="0" smtClean="0"/>
              <a:t>Comet Protocol</a:t>
            </a:r>
          </a:p>
          <a:p>
            <a:r>
              <a:rPr lang="en-US" altLang="ko-KR" dirty="0" smtClean="0"/>
              <a:t>DWR, Bayeux (in java)</a:t>
            </a:r>
          </a:p>
          <a:p>
            <a:r>
              <a:rPr lang="en-US" altLang="ko-KR" dirty="0" err="1" smtClean="0"/>
              <a:t>Servlet</a:t>
            </a:r>
            <a:r>
              <a:rPr lang="en-US" altLang="ko-KR" dirty="0" smtClean="0"/>
              <a:t> Container</a:t>
            </a:r>
            <a:endParaRPr lang="ko-KR" altLang="en-US" dirty="0"/>
          </a:p>
        </p:txBody>
      </p:sp>
      <p:pic>
        <p:nvPicPr>
          <p:cNvPr id="46084" name="Picture 4" descr="http://blog.joins.com/usr/y/s/ysb0111/21/고흐의%20의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556792"/>
            <a:ext cx="2449552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docs.google.com/File?id=ddvhx4wh_13dhg2bgf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388424" cy="5470713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>
          <a:xfrm>
            <a:off x="1331640" y="1916832"/>
            <a:ext cx="2376264" cy="446449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779912" y="1916832"/>
            <a:ext cx="1512168" cy="446449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364088" y="1916832"/>
            <a:ext cx="1368152" cy="446449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331640" y="1916832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1)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1916832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2)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1916832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3)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77221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 smtClean="0"/>
              <a:t>아래 모델은 </a:t>
            </a:r>
            <a:r>
              <a:rPr lang="en-US" altLang="ko-KR" sz="1200" dirty="0" smtClean="0"/>
              <a:t>Ajax</a:t>
            </a:r>
            <a:r>
              <a:rPr lang="ko-KR" altLang="en-US" sz="1200" dirty="0" smtClean="0"/>
              <a:t>와 </a:t>
            </a:r>
            <a:r>
              <a:rPr lang="en-US" altLang="ko-KR" sz="1200" dirty="0" smtClean="0"/>
              <a:t>Comet</a:t>
            </a:r>
            <a:r>
              <a:rPr lang="ko-KR" altLang="en-US" sz="1200" dirty="0" smtClean="0"/>
              <a:t>이 완전히 연동되는 모델을 의미한다</a:t>
            </a:r>
            <a:r>
              <a:rPr lang="en-US" altLang="ko-KR" sz="1200" dirty="0" smtClean="0"/>
              <a:t>. </a:t>
            </a:r>
          </a:p>
          <a:p>
            <a:pPr marL="228600" indent="-228600">
              <a:buAutoNum type="arabicParenR"/>
            </a:pPr>
            <a:r>
              <a:rPr lang="ko-KR" altLang="en-US" sz="1200" dirty="0" smtClean="0"/>
              <a:t>최초 </a:t>
            </a:r>
            <a:r>
              <a:rPr lang="en-US" altLang="ko-KR" sz="1200" dirty="0" smtClean="0"/>
              <a:t>browser</a:t>
            </a:r>
            <a:r>
              <a:rPr lang="ko-KR" altLang="en-US" sz="1200" dirty="0" smtClean="0"/>
              <a:t>가 오픈하면서 </a:t>
            </a:r>
            <a:r>
              <a:rPr lang="en-US" altLang="ko-KR" sz="1200" dirty="0" smtClean="0"/>
              <a:t>Browser</a:t>
            </a:r>
            <a:r>
              <a:rPr lang="ko-KR" altLang="en-US" sz="1200" dirty="0" smtClean="0"/>
              <a:t>와 </a:t>
            </a:r>
            <a:r>
              <a:rPr lang="en-US" altLang="ko-KR" sz="1200" dirty="0" smtClean="0"/>
              <a:t>Server</a:t>
            </a:r>
            <a:r>
              <a:rPr lang="ko-KR" altLang="en-US" sz="1200" dirty="0" smtClean="0"/>
              <a:t>간의 </a:t>
            </a:r>
            <a:r>
              <a:rPr lang="en-US" altLang="ko-KR" sz="1200" dirty="0" smtClean="0"/>
              <a:t>Permanent connection</a:t>
            </a:r>
            <a:r>
              <a:rPr lang="ko-KR" altLang="en-US" sz="1200" dirty="0" smtClean="0"/>
              <a:t>이 이루어진다</a:t>
            </a:r>
            <a:r>
              <a:rPr lang="en-US" altLang="ko-KR" sz="1200" dirty="0" smtClean="0"/>
              <a:t>. (Streaming </a:t>
            </a:r>
            <a:r>
              <a:rPr lang="ko-KR" altLang="en-US" sz="1200" dirty="0" smtClean="0"/>
              <a:t>방식</a:t>
            </a:r>
            <a:r>
              <a:rPr lang="en-US" altLang="ko-KR" sz="1200" dirty="0" smtClean="0"/>
              <a:t>)</a:t>
            </a:r>
          </a:p>
          <a:p>
            <a:pPr marL="228600" indent="-228600">
              <a:buAutoNum type="arabicParenR"/>
            </a:pPr>
            <a:r>
              <a:rPr lang="en-US" altLang="ko-KR" sz="1200" dirty="0" smtClean="0"/>
              <a:t>Browser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UI</a:t>
            </a:r>
            <a:r>
              <a:rPr lang="ko-KR" altLang="en-US" sz="1200" dirty="0" smtClean="0"/>
              <a:t>의 요청이 </a:t>
            </a:r>
            <a:r>
              <a:rPr lang="en-US" altLang="ko-KR" sz="1200" dirty="0" smtClean="0"/>
              <a:t>Ajax </a:t>
            </a:r>
            <a:r>
              <a:rPr lang="ko-KR" altLang="en-US" sz="1200" dirty="0" smtClean="0"/>
              <a:t>요청을 만들어서 </a:t>
            </a:r>
            <a:r>
              <a:rPr lang="en-US" altLang="ko-KR" sz="1200" dirty="0" smtClean="0"/>
              <a:t>Server</a:t>
            </a:r>
            <a:r>
              <a:rPr lang="ko-KR" altLang="en-US" sz="1200" dirty="0" smtClean="0"/>
              <a:t>까지 전달된다</a:t>
            </a:r>
            <a:r>
              <a:rPr lang="en-US" altLang="ko-KR" sz="1200" dirty="0" smtClean="0"/>
              <a:t>.</a:t>
            </a:r>
          </a:p>
          <a:p>
            <a:pPr marL="228600" indent="-228600">
              <a:buAutoNum type="arabicParenR"/>
            </a:pPr>
            <a:r>
              <a:rPr lang="en-US" altLang="ko-KR" sz="1200" dirty="0" smtClean="0"/>
              <a:t>Browser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UI</a:t>
            </a:r>
            <a:r>
              <a:rPr lang="ko-KR" altLang="en-US" sz="1200" dirty="0" smtClean="0"/>
              <a:t>의 요청</a:t>
            </a:r>
            <a:r>
              <a:rPr lang="en-US" altLang="ko-KR" sz="1200" dirty="0" smtClean="0"/>
              <a:t>/Ajax </a:t>
            </a:r>
            <a:r>
              <a:rPr lang="ko-KR" altLang="en-US" sz="1200" dirty="0" smtClean="0"/>
              <a:t>요청이 다른 </a:t>
            </a:r>
            <a:r>
              <a:rPr lang="en-US" altLang="ko-KR" sz="1200" dirty="0" smtClean="0"/>
              <a:t>browser</a:t>
            </a:r>
            <a:r>
              <a:rPr lang="ko-KR" altLang="en-US" sz="1200" dirty="0" smtClean="0"/>
              <a:t>에게 영향을 줄 수 있는 </a:t>
            </a:r>
            <a:r>
              <a:rPr lang="en-US" altLang="ko-KR" sz="1200" dirty="0" smtClean="0"/>
              <a:t>event</a:t>
            </a:r>
            <a:r>
              <a:rPr lang="ko-KR" altLang="en-US" sz="1200" dirty="0" smtClean="0"/>
              <a:t>를 전달하기도 한다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indyroad.org/Ed-aja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8919279" cy="5517232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4211960" y="5517232"/>
            <a:ext cx="122413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211960" y="4869160"/>
            <a:ext cx="122413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11560" y="188640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Flow Diagram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203848" y="6165304"/>
            <a:ext cx="1800200" cy="5486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Java script </a:t>
            </a:r>
            <a:r>
              <a:rPr lang="ko-KR" altLang="en-US" sz="1400" dirty="0" smtClean="0"/>
              <a:t>혹은 </a:t>
            </a:r>
            <a:r>
              <a:rPr lang="en-US" altLang="ko-KR" sz="1400" dirty="0" smtClean="0"/>
              <a:t>flash</a:t>
            </a:r>
            <a:r>
              <a:rPr lang="ko-KR" altLang="en-US" sz="1400" dirty="0" smtClean="0"/>
              <a:t>가 될 수 있다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cxnSp>
        <p:nvCxnSpPr>
          <p:cNvPr id="8" name="Shape 7"/>
          <p:cNvCxnSpPr>
            <a:stCxn id="6" idx="1"/>
          </p:cNvCxnSpPr>
          <p:nvPr/>
        </p:nvCxnSpPr>
        <p:spPr>
          <a:xfrm rot="10800000">
            <a:off x="2987824" y="5877272"/>
            <a:ext cx="216024" cy="56237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http://blogs.sun.com/theaquarium/resource/CometProtocol-lar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064896" cy="43467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59832" y="332656"/>
            <a:ext cx="29145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정리의 시간</a:t>
            </a:r>
            <a:endParaRPr lang="en-US" altLang="ko-KR" sz="2800" dirty="0" smtClean="0"/>
          </a:p>
          <a:p>
            <a:r>
              <a:rPr lang="en-US" altLang="ko-KR" sz="2800" dirty="0" smtClean="0"/>
              <a:t>(</a:t>
            </a:r>
            <a:r>
              <a:rPr lang="ko-KR" altLang="en-US" sz="2800" dirty="0" smtClean="0"/>
              <a:t>이것만 알면 끝</a:t>
            </a:r>
            <a:r>
              <a:rPr lang="en-US" altLang="ko-KR" sz="2800" dirty="0" smtClean="0"/>
              <a:t>!)</a:t>
            </a:r>
            <a:endParaRPr lang="ko-KR" altLang="en-US" sz="2800" dirty="0"/>
          </a:p>
        </p:txBody>
      </p:sp>
      <p:sp>
        <p:nvSpPr>
          <p:cNvPr id="6" name="직사각형 5"/>
          <p:cNvSpPr/>
          <p:nvPr/>
        </p:nvSpPr>
        <p:spPr>
          <a:xfrm>
            <a:off x="3059832" y="1988840"/>
            <a:ext cx="5472608" cy="36004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3635896" y="5229200"/>
            <a:ext cx="158417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Comet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Firefox + firebug or Fiddler2 </a:t>
            </a:r>
            <a:r>
              <a:rPr lang="ko-KR" altLang="en-US" dirty="0" smtClean="0"/>
              <a:t>최신</a:t>
            </a:r>
            <a:br>
              <a:rPr lang="ko-KR" altLang="en-US" dirty="0" smtClean="0"/>
            </a:br>
            <a:r>
              <a:rPr lang="ko-KR" altLang="en-US" dirty="0" smtClean="0"/>
              <a:t>확인 가능</a:t>
            </a:r>
            <a:endParaRPr lang="ko-KR" alt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12776"/>
            <a:ext cx="3939876" cy="560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5040560" cy="399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75448" y="1916832"/>
            <a:ext cx="4968552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Ajax + comet SET</a:t>
            </a:r>
            <a:br>
              <a:rPr lang="en-US" altLang="ko-KR" dirty="0" smtClean="0"/>
            </a:br>
            <a:r>
              <a:rPr lang="en-US" altLang="ko-KR" dirty="0" smtClean="0"/>
              <a:t>(in java)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35488" y="3573016"/>
            <a:ext cx="4608512" cy="2188840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DWR</a:t>
            </a:r>
          </a:p>
          <a:p>
            <a:r>
              <a:rPr lang="en-US" altLang="ko-KR" sz="2800" dirty="0" err="1" smtClean="0"/>
              <a:t>CometD</a:t>
            </a:r>
            <a:r>
              <a:rPr lang="en-US" altLang="ko-KR" sz="2800" dirty="0" smtClean="0"/>
              <a:t>(Bayeux)</a:t>
            </a:r>
          </a:p>
          <a:p>
            <a:r>
              <a:rPr lang="en-US" altLang="ko-KR" sz="2800" dirty="0" err="1" smtClean="0"/>
              <a:t>ICEfaces</a:t>
            </a:r>
            <a:endParaRPr lang="en-US" altLang="ko-KR" sz="2800" dirty="0" smtClean="0"/>
          </a:p>
        </p:txBody>
      </p:sp>
      <p:pic>
        <p:nvPicPr>
          <p:cNvPr id="7170" name="Picture 2" descr="http://image.aladdin.co.kr/Community/mypaper/pimg_7844251831093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3888432" cy="4937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619672" y="2132856"/>
            <a:ext cx="5760640" cy="20882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0" dirty="0" smtClean="0"/>
              <a:t>DWR</a:t>
            </a:r>
          </a:p>
          <a:p>
            <a:pPr algn="ctr"/>
            <a:r>
              <a:rPr lang="en-US" altLang="ko-KR" sz="3600" dirty="0" smtClean="0"/>
              <a:t>(Direct Web </a:t>
            </a:r>
            <a:r>
              <a:rPr lang="en-US" altLang="ko-KR" sz="3600" dirty="0" err="1" smtClean="0"/>
              <a:t>Remoting</a:t>
            </a:r>
            <a:r>
              <a:rPr lang="en-US" altLang="ko-KR" sz="3600" dirty="0" smtClean="0"/>
              <a:t>)</a:t>
            </a:r>
            <a:endParaRPr lang="ko-KR" altLang="en-US" sz="3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DWR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DWR</a:t>
            </a:r>
          </a:p>
          <a:p>
            <a:pPr lvl="1"/>
            <a:r>
              <a:rPr lang="en-US" altLang="ko-KR" sz="2400" dirty="0" err="1" smtClean="0"/>
              <a:t>Javascript</a:t>
            </a:r>
            <a:r>
              <a:rPr lang="en-US" altLang="ko-KR" sz="2400" dirty="0" smtClean="0"/>
              <a:t> + java lib (polling, comet, piggyback)</a:t>
            </a:r>
          </a:p>
          <a:p>
            <a:pPr lvl="1"/>
            <a:r>
              <a:rPr lang="ko-KR" altLang="en-US" sz="2400" dirty="0" smtClean="0"/>
              <a:t>현재 </a:t>
            </a:r>
            <a:r>
              <a:rPr lang="en-US" altLang="ko-KR" sz="2400" dirty="0" smtClean="0"/>
              <a:t>3.0 (2009.12 candidate)</a:t>
            </a:r>
            <a:r>
              <a:rPr lang="ko-KR" altLang="en-US" sz="2400" dirty="0" smtClean="0"/>
              <a:t>까지 나옴</a:t>
            </a:r>
            <a:endParaRPr lang="en-US" altLang="ko-KR" sz="2400" dirty="0" smtClean="0"/>
          </a:p>
          <a:p>
            <a:pPr lvl="1"/>
            <a:r>
              <a:rPr lang="ko-KR" altLang="en-US" sz="2400" dirty="0" smtClean="0"/>
              <a:t>사용처 </a:t>
            </a:r>
            <a:r>
              <a:rPr lang="en-US" altLang="ko-KR" sz="2400" dirty="0" smtClean="0"/>
              <a:t>: </a:t>
            </a:r>
            <a:r>
              <a:rPr lang="en-US" altLang="ko-KR" sz="2400" dirty="0" err="1" smtClean="0"/>
              <a:t>america</a:t>
            </a:r>
            <a:r>
              <a:rPr lang="en-US" altLang="ko-KR" sz="2400" dirty="0" smtClean="0"/>
              <a:t> airline, </a:t>
            </a:r>
            <a:r>
              <a:rPr lang="en-US" altLang="ko-KR" sz="2400" dirty="0" err="1" smtClean="0"/>
              <a:t>walmart</a:t>
            </a:r>
            <a:r>
              <a:rPr lang="en-US" altLang="ko-KR" sz="2400" dirty="0" smtClean="0"/>
              <a:t>, confluence, </a:t>
            </a:r>
            <a:r>
              <a:rPr lang="en-US" altLang="ko-KR" sz="2400" dirty="0" err="1" smtClean="0"/>
              <a:t>dzone</a:t>
            </a:r>
            <a:r>
              <a:rPr lang="en-US" altLang="ko-KR" sz="2400" dirty="0" smtClean="0"/>
              <a:t>, </a:t>
            </a:r>
            <a:r>
              <a:rPr lang="en-US" altLang="ko-KR" sz="2400" dirty="0" err="1" smtClean="0"/>
              <a:t>infoq</a:t>
            </a:r>
            <a:endParaRPr lang="en-US" altLang="ko-KR" sz="2400" dirty="0" smtClean="0"/>
          </a:p>
          <a:p>
            <a:pPr lvl="1"/>
            <a:r>
              <a:rPr lang="en-US" altLang="ko-KR" sz="2400" dirty="0" smtClean="0"/>
              <a:t>Security </a:t>
            </a:r>
            <a:r>
              <a:rPr lang="ko-KR" altLang="en-US" sz="2400" dirty="0" smtClean="0"/>
              <a:t>개념 </a:t>
            </a:r>
            <a:r>
              <a:rPr lang="en-US" altLang="ko-KR" sz="2400" dirty="0" smtClean="0"/>
              <a:t>: Auth, XSS Filtering…</a:t>
            </a:r>
          </a:p>
          <a:p>
            <a:pPr lvl="1"/>
            <a:r>
              <a:rPr lang="en-US" altLang="ko-KR" sz="2400" dirty="0" smtClean="0"/>
              <a:t>Ajax Batch </a:t>
            </a:r>
            <a:r>
              <a:rPr lang="ko-KR" altLang="en-US" sz="2400" dirty="0" smtClean="0"/>
              <a:t>개념 </a:t>
            </a:r>
            <a:r>
              <a:rPr lang="en-US" altLang="ko-KR" sz="2400" dirty="0" smtClean="0"/>
              <a:t>(multiplexing)</a:t>
            </a:r>
          </a:p>
          <a:p>
            <a:pPr lvl="1"/>
            <a:endParaRPr lang="en-US" altLang="ko-KR" sz="2400" dirty="0" smtClean="0"/>
          </a:p>
          <a:p>
            <a:pPr lvl="1"/>
            <a:r>
              <a:rPr lang="ko-KR" altLang="en-US" sz="2400" dirty="0" err="1" smtClean="0"/>
              <a:t>느낀점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간단해서 그런지 </a:t>
            </a:r>
            <a:r>
              <a:rPr lang="ko-KR" altLang="en-US" sz="2400" dirty="0" err="1" smtClean="0"/>
              <a:t>좋아보임</a:t>
            </a:r>
            <a:endParaRPr lang="en-US" altLang="ko-KR" sz="2400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wr version 1.0 interaction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544616" cy="2990475"/>
          </a:xfrm>
          <a:prstGeom prst="rect">
            <a:avLst/>
          </a:prstGeom>
          <a:noFill/>
        </p:spPr>
      </p:pic>
      <p:pic>
        <p:nvPicPr>
          <p:cNvPr id="26628" name="Picture 4" descr="dwr version 2.0 interaction 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56992"/>
            <a:ext cx="5575402" cy="31683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0152" y="1700808"/>
            <a:ext cx="25433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</a:t>
            </a:r>
            <a:r>
              <a:rPr lang="en-US" altLang="ko-KR" dirty="0" err="1" smtClean="0"/>
              <a:t>Client:Web</a:t>
            </a:r>
            <a:r>
              <a:rPr lang="en-US" altLang="ko-KR" dirty="0" smtClean="0"/>
              <a:t>) </a:t>
            </a:r>
          </a:p>
          <a:p>
            <a:pPr>
              <a:buFontTx/>
              <a:buChar char="-"/>
            </a:pPr>
            <a:r>
              <a:rPr lang="en-US" altLang="ko-KR" dirty="0" smtClean="0"/>
              <a:t>Easy </a:t>
            </a:r>
            <a:r>
              <a:rPr lang="en-US" altLang="ko-KR" dirty="0" err="1" smtClean="0"/>
              <a:t>ajax</a:t>
            </a:r>
            <a:r>
              <a:rPr lang="en-US" altLang="ko-KR" dirty="0" smtClean="0"/>
              <a:t> (based dojo)</a:t>
            </a:r>
          </a:p>
          <a:p>
            <a:pPr>
              <a:buFontTx/>
              <a:buChar char="-"/>
            </a:pPr>
            <a:r>
              <a:rPr lang="en-US" altLang="ko-KR" dirty="0" err="1" smtClean="0"/>
              <a:t>Json</a:t>
            </a:r>
            <a:r>
              <a:rPr lang="en-US" altLang="ko-KR" dirty="0" smtClean="0"/>
              <a:t> support</a:t>
            </a:r>
          </a:p>
          <a:p>
            <a:pPr>
              <a:buFontTx/>
              <a:buChar char="-"/>
            </a:pPr>
            <a:endParaRPr lang="en-US" altLang="ko-KR" dirty="0" smtClean="0"/>
          </a:p>
          <a:p>
            <a:r>
              <a:rPr lang="en-US" altLang="ko-KR" dirty="0" smtClean="0"/>
              <a:t>(Server) </a:t>
            </a:r>
          </a:p>
          <a:p>
            <a:r>
              <a:rPr lang="en-US" altLang="ko-KR" dirty="0" smtClean="0"/>
              <a:t>-Integrated with Dojo</a:t>
            </a:r>
          </a:p>
          <a:p>
            <a:pPr>
              <a:buFontTx/>
              <a:buChar char="-"/>
            </a:pPr>
            <a:r>
              <a:rPr lang="en-US" altLang="ko-KR" dirty="0" err="1" smtClean="0"/>
              <a:t>Pojo</a:t>
            </a:r>
            <a:r>
              <a:rPr lang="en-US" altLang="ko-KR" dirty="0" smtClean="0"/>
              <a:t> based </a:t>
            </a:r>
          </a:p>
          <a:p>
            <a:pPr>
              <a:buFontTx/>
              <a:buChar char="-"/>
            </a:pPr>
            <a:r>
              <a:rPr lang="en-US" altLang="ko-KR" dirty="0" smtClean="0"/>
              <a:t>Reverse </a:t>
            </a:r>
            <a:r>
              <a:rPr lang="en-US" altLang="ko-KR" dirty="0" err="1" smtClean="0"/>
              <a:t>ajax</a:t>
            </a:r>
            <a:r>
              <a:rPr lang="en-US" altLang="ko-KR" dirty="0" smtClean="0"/>
              <a:t> </a:t>
            </a:r>
          </a:p>
          <a:p>
            <a:pPr>
              <a:buFontTx/>
              <a:buChar char="-"/>
            </a:pPr>
            <a:r>
              <a:rPr lang="en-US" altLang="ko-KR" dirty="0" smtClean="0"/>
              <a:t>Binary File Handling</a:t>
            </a:r>
          </a:p>
          <a:p>
            <a:pPr>
              <a:buFontTx/>
              <a:buChar char="-"/>
            </a:pPr>
            <a:endParaRPr lang="en-US" altLang="ko-KR" dirty="0" smtClean="0"/>
          </a:p>
          <a:p>
            <a:r>
              <a:rPr lang="en-US" altLang="ko-KR" dirty="0" smtClean="0"/>
              <a:t>(Thinking)</a:t>
            </a:r>
          </a:p>
          <a:p>
            <a:r>
              <a:rPr lang="en-US" altLang="ko-KR" dirty="0" smtClean="0"/>
              <a:t>- Not Permanent connection (</a:t>
            </a:r>
            <a:r>
              <a:rPr lang="ko-KR" altLang="en-US" dirty="0" smtClean="0"/>
              <a:t>상황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- FIN_WAIT2 40s…</a:t>
            </a:r>
          </a:p>
          <a:p>
            <a:pPr>
              <a:buFontTx/>
              <a:buChar char="-"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23928" y="404664"/>
            <a:ext cx="5040560" cy="15841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dirty="0" smtClean="0"/>
              <a:t>&lt;p&gt;</a:t>
            </a:r>
          </a:p>
          <a:p>
            <a:r>
              <a:rPr lang="en-US" altLang="ko-KR" sz="1400" dirty="0" smtClean="0"/>
              <a:t>  Name:</a:t>
            </a:r>
          </a:p>
          <a:p>
            <a:r>
              <a:rPr lang="en-US" altLang="ko-KR" sz="1400" dirty="0" smtClean="0"/>
              <a:t>  &lt;input type="text" id="</a:t>
            </a:r>
            <a:r>
              <a:rPr lang="en-US" altLang="ko-KR" sz="1400" dirty="0" err="1" smtClean="0"/>
              <a:t>demoName</a:t>
            </a:r>
            <a:r>
              <a:rPr lang="en-US" altLang="ko-KR" sz="1400" dirty="0" smtClean="0"/>
              <a:t>"/&gt;</a:t>
            </a:r>
          </a:p>
          <a:p>
            <a:r>
              <a:rPr lang="en-US" altLang="ko-KR" sz="1400" dirty="0" smtClean="0"/>
              <a:t>  &lt;input value="Send" type="button" </a:t>
            </a:r>
            <a:r>
              <a:rPr lang="en-US" altLang="ko-KR" sz="1400" dirty="0" err="1" smtClean="0"/>
              <a:t>onclick</a:t>
            </a:r>
            <a:r>
              <a:rPr lang="en-US" altLang="ko-KR" sz="1400" dirty="0" smtClean="0"/>
              <a:t>="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update()</a:t>
            </a:r>
            <a:r>
              <a:rPr lang="en-US" altLang="ko-KR" sz="1400" dirty="0" smtClean="0"/>
              <a:t>"/&gt;</a:t>
            </a:r>
          </a:p>
          <a:p>
            <a:r>
              <a:rPr lang="en-US" altLang="ko-KR" sz="1400" dirty="0" smtClean="0"/>
              <a:t>  &lt;</a:t>
            </a:r>
            <a:r>
              <a:rPr lang="en-US" altLang="ko-KR" sz="1400" dirty="0" err="1" smtClean="0"/>
              <a:t>br</a:t>
            </a:r>
            <a:r>
              <a:rPr lang="en-US" altLang="ko-KR" sz="1400" dirty="0" smtClean="0"/>
              <a:t>/&gt;</a:t>
            </a:r>
          </a:p>
          <a:p>
            <a:r>
              <a:rPr lang="en-US" altLang="ko-KR" sz="1400" dirty="0" smtClean="0"/>
              <a:t>  Reply: &lt;span id="</a:t>
            </a:r>
            <a:r>
              <a:rPr lang="en-US" altLang="ko-KR" sz="1400" dirty="0" err="1" smtClean="0"/>
              <a:t>demoReply</a:t>
            </a:r>
            <a:r>
              <a:rPr lang="en-US" altLang="ko-KR" sz="1400" dirty="0" smtClean="0"/>
              <a:t>"&gt;&lt;/span&gt;</a:t>
            </a:r>
          </a:p>
          <a:p>
            <a:r>
              <a:rPr lang="en-US" altLang="ko-KR" sz="1400" dirty="0" smtClean="0"/>
              <a:t>&lt;/p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923928" y="0"/>
            <a:ext cx="17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HTML source: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07504" y="2276872"/>
            <a:ext cx="21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/>
              <a:t>Javascript</a:t>
            </a:r>
            <a:r>
              <a:rPr lang="en-US" altLang="ko-KR" b="1" dirty="0" smtClean="0"/>
              <a:t> source: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179512" y="2780928"/>
            <a:ext cx="4248472" cy="13681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dirty="0" smtClean="0"/>
              <a:t>function update() {</a:t>
            </a:r>
          </a:p>
          <a:p>
            <a:r>
              <a:rPr lang="en-US" altLang="ko-KR" sz="1400" dirty="0" smtClean="0"/>
              <a:t>  </a:t>
            </a:r>
            <a:r>
              <a:rPr lang="en-US" altLang="ko-KR" sz="1400" dirty="0" err="1" smtClean="0"/>
              <a:t>var</a:t>
            </a:r>
            <a:r>
              <a:rPr lang="en-US" altLang="ko-KR" sz="1400" dirty="0" smtClean="0"/>
              <a:t> name = </a:t>
            </a:r>
            <a:r>
              <a:rPr lang="en-US" altLang="ko-KR" sz="1400" dirty="0" err="1" smtClean="0">
                <a:solidFill>
                  <a:schemeClr val="bg1"/>
                </a:solidFill>
              </a:rPr>
              <a:t>dwr.util.getValue</a:t>
            </a:r>
            <a:r>
              <a:rPr lang="en-US" altLang="ko-KR" sz="1400" dirty="0" smtClean="0">
                <a:solidFill>
                  <a:schemeClr val="bg1"/>
                </a:solidFill>
              </a:rPr>
              <a:t>("</a:t>
            </a:r>
            <a:r>
              <a:rPr lang="en-US" altLang="ko-KR" sz="1400" dirty="0" err="1" smtClean="0">
                <a:solidFill>
                  <a:schemeClr val="bg1"/>
                </a:solidFill>
              </a:rPr>
              <a:t>demoName</a:t>
            </a:r>
            <a:r>
              <a:rPr lang="en-US" altLang="ko-KR" sz="1400" dirty="0" smtClean="0">
                <a:solidFill>
                  <a:schemeClr val="bg1"/>
                </a:solidFill>
              </a:rPr>
              <a:t>");</a:t>
            </a:r>
          </a:p>
          <a:p>
            <a:r>
              <a:rPr lang="en-US" altLang="ko-KR" sz="1400" dirty="0" smtClean="0"/>
              <a:t>  </a:t>
            </a:r>
            <a:r>
              <a:rPr lang="en-US" altLang="ko-KR" sz="1400" b="1" dirty="0" err="1" smtClean="0">
                <a:solidFill>
                  <a:srgbClr val="FF0000"/>
                </a:solidFill>
              </a:rPr>
              <a:t>Demo.sayHello</a:t>
            </a:r>
            <a:r>
              <a:rPr lang="en-US" altLang="ko-KR" sz="1400" dirty="0" smtClean="0"/>
              <a:t>(name, function(data) {</a:t>
            </a:r>
          </a:p>
          <a:p>
            <a:r>
              <a:rPr lang="en-US" altLang="ko-KR" sz="1400" dirty="0" smtClean="0"/>
              <a:t>    </a:t>
            </a:r>
            <a:r>
              <a:rPr lang="en-US" altLang="ko-KR" sz="1400" b="1" dirty="0" err="1" smtClean="0">
                <a:solidFill>
                  <a:srgbClr val="FF0000"/>
                </a:solidFill>
              </a:rPr>
              <a:t>dwr.util.setValue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("</a:t>
            </a:r>
            <a:r>
              <a:rPr lang="en-US" altLang="ko-KR" sz="1400" b="1" dirty="0" err="1" smtClean="0">
                <a:solidFill>
                  <a:srgbClr val="FF0000"/>
                </a:solidFill>
              </a:rPr>
              <a:t>demoReply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", data);</a:t>
            </a:r>
          </a:p>
          <a:p>
            <a:r>
              <a:rPr lang="en-US" altLang="ko-KR" sz="1400" dirty="0" smtClean="0"/>
              <a:t>  });</a:t>
            </a:r>
          </a:p>
          <a:p>
            <a:r>
              <a:rPr lang="en-US" altLang="ko-KR" sz="1400" dirty="0" smtClean="0"/>
              <a:t>}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79512" y="4725144"/>
            <a:ext cx="4104456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dirty="0" smtClean="0"/>
              <a:t>package </a:t>
            </a:r>
            <a:r>
              <a:rPr lang="en-US" altLang="ko-KR" sz="1400" dirty="0" err="1" smtClean="0"/>
              <a:t>org.getahead.dwrdemo.simpletext</a:t>
            </a:r>
            <a:r>
              <a:rPr lang="en-US" altLang="ko-KR" sz="1400" dirty="0" smtClean="0"/>
              <a:t>;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public class Demo {</a:t>
            </a:r>
          </a:p>
          <a:p>
            <a:r>
              <a:rPr lang="en-US" altLang="ko-KR" sz="1400" dirty="0" smtClean="0"/>
              <a:t>    public String </a:t>
            </a:r>
            <a:r>
              <a:rPr lang="en-US" altLang="ko-KR" sz="1400" dirty="0" err="1" smtClean="0"/>
              <a:t>sayHello</a:t>
            </a:r>
            <a:r>
              <a:rPr lang="en-US" altLang="ko-KR" sz="1400" dirty="0" smtClean="0"/>
              <a:t>(String name) {</a:t>
            </a:r>
          </a:p>
          <a:p>
            <a:r>
              <a:rPr lang="en-US" altLang="ko-KR" sz="1400" dirty="0" smtClean="0"/>
              <a:t>        return "Hello, " + name;</a:t>
            </a:r>
          </a:p>
          <a:p>
            <a:r>
              <a:rPr lang="en-US" altLang="ko-KR" sz="1400" dirty="0" smtClean="0"/>
              <a:t>    }</a:t>
            </a:r>
          </a:p>
          <a:p>
            <a:r>
              <a:rPr lang="en-US" altLang="ko-KR" sz="1400" dirty="0" smtClean="0"/>
              <a:t>}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07504" y="4221088"/>
            <a:ext cx="151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Java source: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4572000" y="2780928"/>
            <a:ext cx="4392488" cy="36724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dirty="0" smtClean="0"/>
              <a:t>&lt;?xml version="1.0" encoding="UTF-8"?&gt;</a:t>
            </a:r>
          </a:p>
          <a:p>
            <a:r>
              <a:rPr lang="en-US" altLang="ko-KR" sz="1400" dirty="0" smtClean="0"/>
              <a:t>&lt;!DOCTYPE </a:t>
            </a:r>
            <a:r>
              <a:rPr lang="en-US" altLang="ko-KR" sz="1400" dirty="0" err="1" smtClean="0"/>
              <a:t>dwr</a:t>
            </a:r>
            <a:r>
              <a:rPr lang="en-US" altLang="ko-KR" sz="1400" dirty="0" smtClean="0"/>
              <a:t> PUBLIC</a:t>
            </a:r>
          </a:p>
          <a:p>
            <a:r>
              <a:rPr lang="en-US" altLang="ko-KR" sz="1400" dirty="0" smtClean="0"/>
              <a:t>    "-//</a:t>
            </a:r>
            <a:r>
              <a:rPr lang="en-US" altLang="ko-KR" sz="1400" dirty="0" err="1" smtClean="0"/>
              <a:t>GetAhead</a:t>
            </a:r>
            <a:r>
              <a:rPr lang="en-US" altLang="ko-KR" sz="1400" dirty="0" smtClean="0"/>
              <a:t> Limited//DTD Direct Web </a:t>
            </a:r>
            <a:r>
              <a:rPr lang="en-US" altLang="ko-KR" sz="1400" dirty="0" err="1" smtClean="0"/>
              <a:t>Remoting</a:t>
            </a:r>
            <a:r>
              <a:rPr lang="en-US" altLang="ko-KR" sz="1400" dirty="0" smtClean="0"/>
              <a:t> 2.0//EN"</a:t>
            </a:r>
          </a:p>
          <a:p>
            <a:r>
              <a:rPr lang="en-US" altLang="ko-KR" sz="1400" dirty="0" smtClean="0"/>
              <a:t>    "http://getahead.org/dwr/dwr20.dtd"&gt;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&lt;</a:t>
            </a:r>
            <a:r>
              <a:rPr lang="en-US" altLang="ko-KR" sz="1400" dirty="0" err="1" smtClean="0"/>
              <a:t>dwr</a:t>
            </a:r>
            <a:r>
              <a:rPr lang="en-US" altLang="ko-KR" sz="1400" dirty="0" smtClean="0"/>
              <a:t>&gt;</a:t>
            </a:r>
          </a:p>
          <a:p>
            <a:r>
              <a:rPr lang="en-US" altLang="ko-KR" sz="1400" dirty="0" smtClean="0"/>
              <a:t>  &lt;allow&gt;</a:t>
            </a:r>
          </a:p>
          <a:p>
            <a:r>
              <a:rPr lang="en-US" altLang="ko-KR" sz="1400" dirty="0" smtClean="0"/>
              <a:t>    &lt;create creator="new" </a:t>
            </a:r>
            <a:r>
              <a:rPr lang="en-US" altLang="ko-KR" sz="1400" dirty="0" err="1" smtClean="0"/>
              <a:t>javascript</a:t>
            </a:r>
            <a:r>
              <a:rPr lang="en-US" altLang="ko-KR" sz="1400" dirty="0" smtClean="0"/>
              <a:t>="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Demo</a:t>
            </a:r>
            <a:r>
              <a:rPr lang="en-US" altLang="ko-KR" sz="1400" dirty="0" smtClean="0"/>
              <a:t>"&gt;</a:t>
            </a:r>
          </a:p>
          <a:p>
            <a:r>
              <a:rPr lang="en-US" altLang="ko-KR" sz="1400" dirty="0" smtClean="0"/>
              <a:t>      &lt;</a:t>
            </a:r>
            <a:r>
              <a:rPr lang="en-US" altLang="ko-KR" sz="1400" dirty="0" err="1" smtClean="0"/>
              <a:t>param</a:t>
            </a:r>
            <a:r>
              <a:rPr lang="en-US" altLang="ko-KR" sz="1400" dirty="0" smtClean="0"/>
              <a:t> name="class" value="</a:t>
            </a:r>
            <a:r>
              <a:rPr lang="en-US" altLang="ko-KR" sz="1400" dirty="0" err="1" smtClean="0"/>
              <a:t>org.getahead.dwrdemo.simpletext.Demo</a:t>
            </a:r>
            <a:r>
              <a:rPr lang="en-US" altLang="ko-KR" sz="1400" dirty="0" smtClean="0"/>
              <a:t>"/&gt;</a:t>
            </a:r>
          </a:p>
          <a:p>
            <a:r>
              <a:rPr lang="en-US" altLang="ko-KR" sz="1400" dirty="0" smtClean="0"/>
              <a:t>    &lt;/create&gt;</a:t>
            </a:r>
          </a:p>
          <a:p>
            <a:r>
              <a:rPr lang="en-US" altLang="ko-KR" sz="1400" dirty="0" smtClean="0"/>
              <a:t>  &lt;/allow&gt;</a:t>
            </a:r>
          </a:p>
          <a:p>
            <a:r>
              <a:rPr lang="en-US" altLang="ko-KR" sz="1400" dirty="0" smtClean="0"/>
              <a:t>&lt;/</a:t>
            </a:r>
            <a:r>
              <a:rPr lang="en-US" altLang="ko-KR" sz="1400" dirty="0" err="1" smtClean="0"/>
              <a:t>dwr</a:t>
            </a:r>
            <a:r>
              <a:rPr lang="en-US" altLang="ko-KR" sz="1400" dirty="0" smtClean="0"/>
              <a:t>&gt;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355976" y="2348880"/>
            <a:ext cx="1938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Dwr.xml source:</a:t>
            </a:r>
            <a:endParaRPr lang="ko-KR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33045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직선 화살표 연결선 13"/>
          <p:cNvCxnSpPr/>
          <p:nvPr/>
        </p:nvCxnSpPr>
        <p:spPr>
          <a:xfrm rot="10800000" flipV="1">
            <a:off x="1691680" y="1340768"/>
            <a:ext cx="6480720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 rot="5400000">
            <a:off x="648358" y="4401108"/>
            <a:ext cx="2087438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V="1">
            <a:off x="3779912" y="1772816"/>
            <a:ext cx="1944216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059832" y="404664"/>
            <a:ext cx="5832648" cy="1944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dirty="0" smtClean="0"/>
              <a:t>&lt;p&gt;</a:t>
            </a:r>
          </a:p>
          <a:p>
            <a:r>
              <a:rPr lang="en-US" altLang="ko-KR" sz="1400" dirty="0" smtClean="0"/>
              <a:t>  Your Message:</a:t>
            </a:r>
          </a:p>
          <a:p>
            <a:r>
              <a:rPr lang="en-US" altLang="ko-KR" sz="1400" dirty="0" smtClean="0"/>
              <a:t>  &lt;input id="text" </a:t>
            </a:r>
          </a:p>
          <a:p>
            <a:r>
              <a:rPr lang="en-US" altLang="ko-KR" sz="1400" b="1" dirty="0" smtClean="0"/>
              <a:t>                  </a:t>
            </a:r>
            <a:r>
              <a:rPr lang="en-US" altLang="ko-KR" sz="1400" dirty="0" err="1" smtClean="0"/>
              <a:t>onkeypress</a:t>
            </a:r>
            <a:r>
              <a:rPr lang="en-US" altLang="ko-KR" sz="1400" dirty="0" smtClean="0"/>
              <a:t>="</a:t>
            </a:r>
            <a:r>
              <a:rPr lang="en-US" altLang="ko-KR" sz="1400" dirty="0" err="1" smtClean="0"/>
              <a:t>dwr.util.onReturn</a:t>
            </a:r>
            <a:r>
              <a:rPr lang="en-US" altLang="ko-KR" sz="1400" dirty="0" smtClean="0"/>
              <a:t>(event, </a:t>
            </a:r>
            <a:r>
              <a:rPr lang="en-US" altLang="ko-KR" sz="1400" dirty="0" err="1" smtClean="0"/>
              <a:t>sendMessage</a:t>
            </a:r>
            <a:r>
              <a:rPr lang="en-US" altLang="ko-KR" sz="1400" dirty="0" smtClean="0"/>
              <a:t>)"/&gt;</a:t>
            </a:r>
          </a:p>
          <a:p>
            <a:r>
              <a:rPr lang="en-US" altLang="ko-KR" sz="1400" dirty="0" smtClean="0"/>
              <a:t>  &lt;input type="button" value="Send" </a:t>
            </a:r>
          </a:p>
          <a:p>
            <a:r>
              <a:rPr lang="en-US" altLang="ko-KR" sz="1400" b="1" dirty="0" smtClean="0"/>
              <a:t>                  </a:t>
            </a:r>
            <a:r>
              <a:rPr lang="en-US" altLang="ko-KR" sz="1400" dirty="0" err="1" smtClean="0"/>
              <a:t>onclick</a:t>
            </a:r>
            <a:r>
              <a:rPr lang="en-US" altLang="ko-KR" sz="1400" dirty="0" smtClean="0"/>
              <a:t>="</a:t>
            </a:r>
            <a:r>
              <a:rPr lang="en-US" altLang="ko-KR" sz="1400" b="1" dirty="0" err="1" smtClean="0">
                <a:solidFill>
                  <a:srgbClr val="FF0000"/>
                </a:solidFill>
              </a:rPr>
              <a:t>sendMessage</a:t>
            </a:r>
            <a:r>
              <a:rPr lang="en-US" altLang="ko-KR" sz="1400" dirty="0" smtClean="0"/>
              <a:t>()"/&gt;</a:t>
            </a:r>
          </a:p>
          <a:p>
            <a:r>
              <a:rPr lang="en-US" altLang="ko-KR" sz="1400" dirty="0" smtClean="0"/>
              <a:t>&lt;/p&gt;</a:t>
            </a:r>
          </a:p>
          <a:p>
            <a:r>
              <a:rPr lang="en-US" altLang="ko-KR" sz="1400" dirty="0" smtClean="0"/>
              <a:t>&lt;hr/&gt;</a:t>
            </a:r>
          </a:p>
          <a:p>
            <a:r>
              <a:rPr lang="en-US" altLang="ko-KR" sz="1400" dirty="0" smtClean="0"/>
              <a:t>&lt;div id="</a:t>
            </a:r>
            <a:r>
              <a:rPr lang="en-US" altLang="ko-KR" sz="1400" dirty="0" err="1" smtClean="0"/>
              <a:t>chatlog</a:t>
            </a:r>
            <a:r>
              <a:rPr lang="en-US" altLang="ko-KR" sz="1400" dirty="0" smtClean="0"/>
              <a:t>"&gt;&lt;/div&gt;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059832" y="0"/>
            <a:ext cx="17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HTML source: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2987824" y="2420888"/>
            <a:ext cx="21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/>
              <a:t>Javascript</a:t>
            </a:r>
            <a:r>
              <a:rPr lang="en-US" altLang="ko-KR" b="1" dirty="0" smtClean="0"/>
              <a:t> source: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3131840" y="2852936"/>
            <a:ext cx="5760640" cy="4005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dirty="0" smtClean="0"/>
              <a:t>function init() {</a:t>
            </a:r>
          </a:p>
          <a:p>
            <a:r>
              <a:rPr lang="en-US" altLang="ko-KR" sz="1400" dirty="0" smtClean="0"/>
              <a:t>  </a:t>
            </a:r>
            <a:r>
              <a:rPr lang="en-US" altLang="ko-KR" sz="1400" b="1" dirty="0" err="1" smtClean="0"/>
              <a:t>dwr.engine.setActiveReverseAjax</a:t>
            </a:r>
            <a:r>
              <a:rPr lang="en-US" altLang="ko-KR" sz="1400" b="1" dirty="0" smtClean="0"/>
              <a:t>(true);</a:t>
            </a:r>
          </a:p>
          <a:p>
            <a:r>
              <a:rPr lang="en-US" altLang="ko-KR" sz="1400" dirty="0" smtClean="0"/>
              <a:t>}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function </a:t>
            </a:r>
            <a:r>
              <a:rPr lang="en-US" altLang="ko-KR" sz="1400" b="1" dirty="0" err="1" smtClean="0">
                <a:solidFill>
                  <a:srgbClr val="FF0000"/>
                </a:solidFill>
              </a:rPr>
              <a:t>sendMessage</a:t>
            </a:r>
            <a:r>
              <a:rPr lang="en-US" altLang="ko-KR" sz="1400" dirty="0" smtClean="0"/>
              <a:t>() {</a:t>
            </a:r>
          </a:p>
          <a:p>
            <a:r>
              <a:rPr lang="en-US" altLang="ko-KR" sz="1400" dirty="0" smtClean="0"/>
              <a:t>  </a:t>
            </a:r>
            <a:r>
              <a:rPr lang="en-US" altLang="ko-KR" sz="1400" dirty="0" err="1" smtClean="0"/>
              <a:t>var</a:t>
            </a:r>
            <a:r>
              <a:rPr lang="en-US" altLang="ko-KR" sz="1400" dirty="0" smtClean="0"/>
              <a:t> text = </a:t>
            </a:r>
            <a:r>
              <a:rPr lang="en-US" altLang="ko-KR" sz="1400" dirty="0" err="1" smtClean="0"/>
              <a:t>dwr.util.getValue</a:t>
            </a:r>
            <a:r>
              <a:rPr lang="en-US" altLang="ko-KR" sz="1400" dirty="0" smtClean="0"/>
              <a:t>("text");</a:t>
            </a:r>
          </a:p>
          <a:p>
            <a:r>
              <a:rPr lang="en-US" altLang="ko-KR" sz="1400" dirty="0" smtClean="0"/>
              <a:t>  </a:t>
            </a:r>
            <a:r>
              <a:rPr lang="en-US" altLang="ko-KR" sz="1400" b="1" dirty="0" err="1" smtClean="0"/>
              <a:t>dwr.util.setValue</a:t>
            </a:r>
            <a:r>
              <a:rPr lang="en-US" altLang="ko-KR" sz="1400" b="1" dirty="0" smtClean="0"/>
              <a:t>("text", "");</a:t>
            </a:r>
          </a:p>
          <a:p>
            <a:r>
              <a:rPr lang="en-US" altLang="ko-KR" sz="1400" dirty="0" smtClean="0"/>
              <a:t>  </a:t>
            </a:r>
            <a:r>
              <a:rPr lang="en-US" altLang="ko-KR" sz="1400" b="1" dirty="0" err="1" smtClean="0"/>
              <a:t>JavascriptChat.addMessage</a:t>
            </a:r>
            <a:r>
              <a:rPr lang="en-US" altLang="ko-KR" sz="1400" dirty="0" smtClean="0"/>
              <a:t>(text);</a:t>
            </a:r>
          </a:p>
          <a:p>
            <a:r>
              <a:rPr lang="en-US" altLang="ko-KR" sz="1400" dirty="0" smtClean="0"/>
              <a:t>}</a:t>
            </a:r>
          </a:p>
          <a:p>
            <a:endParaRPr lang="en-US" altLang="ko-KR" sz="1400" dirty="0" smtClean="0"/>
          </a:p>
          <a:p>
            <a:r>
              <a:rPr lang="en-US" altLang="ko-KR" sz="1400" b="1" dirty="0" smtClean="0"/>
              <a:t>function </a:t>
            </a:r>
            <a:r>
              <a:rPr lang="en-US" altLang="ko-KR" sz="1400" b="1" dirty="0" err="1" smtClean="0">
                <a:solidFill>
                  <a:srgbClr val="FF0000"/>
                </a:solidFill>
              </a:rPr>
              <a:t>receiveMessages</a:t>
            </a:r>
            <a:r>
              <a:rPr lang="en-US" altLang="ko-KR" sz="1400" b="1" dirty="0" smtClean="0"/>
              <a:t>(messages) {</a:t>
            </a:r>
          </a:p>
          <a:p>
            <a:r>
              <a:rPr lang="en-US" altLang="ko-KR" sz="1400" dirty="0" smtClean="0"/>
              <a:t>  </a:t>
            </a:r>
            <a:r>
              <a:rPr lang="en-US" altLang="ko-KR" sz="1400" dirty="0" err="1" smtClean="0"/>
              <a:t>var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chatlog</a:t>
            </a:r>
            <a:r>
              <a:rPr lang="en-US" altLang="ko-KR" sz="1400" dirty="0" smtClean="0"/>
              <a:t> = "";</a:t>
            </a:r>
          </a:p>
          <a:p>
            <a:r>
              <a:rPr lang="en-US" altLang="ko-KR" sz="1400" dirty="0" smtClean="0"/>
              <a:t>  for (</a:t>
            </a:r>
            <a:r>
              <a:rPr lang="en-US" altLang="ko-KR" sz="1400" dirty="0" err="1" smtClean="0"/>
              <a:t>var</a:t>
            </a:r>
            <a:r>
              <a:rPr lang="en-US" altLang="ko-KR" sz="1400" dirty="0" smtClean="0"/>
              <a:t> data </a:t>
            </a:r>
            <a:r>
              <a:rPr lang="en-US" altLang="ko-KR" sz="1400" b="1" dirty="0" smtClean="0"/>
              <a:t>in</a:t>
            </a:r>
            <a:r>
              <a:rPr lang="en-US" altLang="ko-KR" sz="1400" dirty="0" smtClean="0"/>
              <a:t> messages) {</a:t>
            </a:r>
          </a:p>
          <a:p>
            <a:r>
              <a:rPr lang="en-US" altLang="ko-KR" sz="1400" dirty="0" smtClean="0"/>
              <a:t>    </a:t>
            </a:r>
            <a:r>
              <a:rPr lang="en-US" altLang="ko-KR" sz="1400" dirty="0" err="1" smtClean="0"/>
              <a:t>chatlog</a:t>
            </a:r>
            <a:r>
              <a:rPr lang="en-US" altLang="ko-KR" sz="1400" dirty="0" smtClean="0"/>
              <a:t> = "" + </a:t>
            </a:r>
            <a:r>
              <a:rPr lang="en-US" altLang="ko-KR" sz="1400" dirty="0" err="1" smtClean="0"/>
              <a:t>dwr.util.escapeHtml</a:t>
            </a:r>
            <a:r>
              <a:rPr lang="en-US" altLang="ko-KR" sz="1400" dirty="0" smtClean="0"/>
              <a:t>(messages[data].text) +</a:t>
            </a:r>
            <a:br>
              <a:rPr lang="en-US" altLang="ko-KR" sz="1400" dirty="0" smtClean="0"/>
            </a:br>
            <a:r>
              <a:rPr lang="en-US" altLang="ko-KR" sz="1400" dirty="0" smtClean="0"/>
              <a:t>                    "" + </a:t>
            </a:r>
            <a:r>
              <a:rPr lang="en-US" altLang="ko-KR" sz="1400" dirty="0" err="1" smtClean="0"/>
              <a:t>chatlog</a:t>
            </a:r>
            <a:r>
              <a:rPr lang="en-US" altLang="ko-KR" sz="1400" dirty="0" smtClean="0"/>
              <a:t>;</a:t>
            </a:r>
          </a:p>
          <a:p>
            <a:r>
              <a:rPr lang="en-US" altLang="ko-KR" sz="1400" dirty="0" smtClean="0"/>
              <a:t>  }</a:t>
            </a:r>
          </a:p>
          <a:p>
            <a:r>
              <a:rPr lang="en-US" altLang="ko-KR" sz="1400" dirty="0" smtClean="0"/>
              <a:t>  </a:t>
            </a:r>
            <a:r>
              <a:rPr lang="en-US" altLang="ko-KR" sz="1400" b="1" dirty="0" err="1" smtClean="0"/>
              <a:t>dwr.util.setValue</a:t>
            </a:r>
            <a:r>
              <a:rPr lang="en-US" altLang="ko-KR" sz="1400" b="1" dirty="0" smtClean="0"/>
              <a:t>(</a:t>
            </a:r>
            <a:r>
              <a:rPr lang="en-US" altLang="ko-KR" sz="1400" dirty="0" smtClean="0"/>
              <a:t>"</a:t>
            </a:r>
            <a:r>
              <a:rPr lang="en-US" altLang="ko-KR" sz="1400" dirty="0" err="1" smtClean="0"/>
              <a:t>chatlog</a:t>
            </a:r>
            <a:r>
              <a:rPr lang="en-US" altLang="ko-KR" sz="1400" dirty="0" smtClean="0"/>
              <a:t>", </a:t>
            </a:r>
            <a:r>
              <a:rPr lang="en-US" altLang="ko-KR" sz="1400" dirty="0" err="1" smtClean="0"/>
              <a:t>chatlog</a:t>
            </a:r>
            <a:r>
              <a:rPr lang="en-US" altLang="ko-KR" sz="1400" dirty="0" smtClean="0"/>
              <a:t>, { </a:t>
            </a:r>
            <a:r>
              <a:rPr lang="en-US" altLang="ko-KR" sz="1400" dirty="0" err="1" smtClean="0"/>
              <a:t>escapeHtml:false</a:t>
            </a:r>
            <a:r>
              <a:rPr lang="en-US" altLang="ko-KR" sz="1400" dirty="0" smtClean="0"/>
              <a:t> });</a:t>
            </a:r>
          </a:p>
          <a:p>
            <a:r>
              <a:rPr lang="en-US" altLang="ko-KR" sz="1400" dirty="0" smtClean="0"/>
              <a:t>}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287134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화살표 연결선 9"/>
          <p:cNvCxnSpPr/>
          <p:nvPr/>
        </p:nvCxnSpPr>
        <p:spPr>
          <a:xfrm rot="5400000">
            <a:off x="4319972" y="2600908"/>
            <a:ext cx="216024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rot="10800000" flipV="1">
            <a:off x="1403648" y="4653136"/>
            <a:ext cx="1800200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827584" y="6165304"/>
            <a:ext cx="1452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Java source</a:t>
            </a:r>
            <a:endParaRPr lang="ko-KR" altLang="en-US" dirty="0"/>
          </a:p>
        </p:txBody>
      </p:sp>
      <p:cxnSp>
        <p:nvCxnSpPr>
          <p:cNvPr id="17" name="직선 화살표 연결선 16"/>
          <p:cNvCxnSpPr/>
          <p:nvPr/>
        </p:nvCxnSpPr>
        <p:spPr>
          <a:xfrm flipV="1">
            <a:off x="1835696" y="5301208"/>
            <a:ext cx="144016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0" y="2852936"/>
            <a:ext cx="2843808" cy="18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200" dirty="0" smtClean="0"/>
              <a:t> &lt;create creator="new"     </a:t>
            </a:r>
          </a:p>
          <a:p>
            <a:r>
              <a:rPr lang="en-US" altLang="ko-KR" sz="1200" dirty="0" smtClean="0"/>
              <a:t>                  scope="application"&gt; </a:t>
            </a:r>
          </a:p>
          <a:p>
            <a:r>
              <a:rPr lang="en-US" altLang="ko-KR" sz="1200" dirty="0" smtClean="0"/>
              <a:t>     &lt;</a:t>
            </a:r>
            <a:r>
              <a:rPr lang="en-US" altLang="ko-KR" sz="1200" dirty="0" err="1" smtClean="0"/>
              <a:t>param</a:t>
            </a:r>
            <a:r>
              <a:rPr lang="en-US" altLang="ko-KR" sz="1200" dirty="0" smtClean="0"/>
              <a:t> name="class“ </a:t>
            </a:r>
          </a:p>
          <a:p>
            <a:r>
              <a:rPr lang="en-US" altLang="ko-KR" sz="1200" dirty="0" smtClean="0"/>
              <a:t>value="</a:t>
            </a:r>
            <a:r>
              <a:rPr lang="en-US" altLang="ko-KR" sz="1200" dirty="0" err="1" smtClean="0"/>
              <a:t>com.example.dwr.reverseajax.JavascriptChat</a:t>
            </a:r>
            <a:r>
              <a:rPr lang="en-US" altLang="ko-KR" sz="1200" dirty="0" smtClean="0"/>
              <a:t>"/&gt;    </a:t>
            </a:r>
          </a:p>
          <a:p>
            <a:r>
              <a:rPr lang="en-US" altLang="ko-KR" sz="1200" dirty="0" smtClean="0"/>
              <a:t>&lt;/create&gt;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0" y="2492896"/>
            <a:ext cx="1910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dwr.xml source:</a:t>
            </a:r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4293096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요즘</a:t>
            </a:r>
            <a:r>
              <a:rPr lang="en-US" altLang="ko-KR" dirty="0" smtClean="0"/>
              <a:t>..</a:t>
            </a:r>
            <a:endParaRPr lang="ko-KR" altLang="en-US" dirty="0"/>
          </a:p>
        </p:txBody>
      </p:sp>
      <p:pic>
        <p:nvPicPr>
          <p:cNvPr id="1026" name="Picture 2" descr="http://newsmission.com/res/0/0/37/14242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76672"/>
            <a:ext cx="2952328" cy="3607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11560" y="404664"/>
            <a:ext cx="151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Java source: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467544" y="836712"/>
            <a:ext cx="7992888" cy="5904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dirty="0" smtClean="0"/>
              <a:t>public class</a:t>
            </a:r>
            <a:r>
              <a:rPr lang="en-US" altLang="ko-KR" sz="1400" b="1" dirty="0" smtClean="0"/>
              <a:t> </a:t>
            </a:r>
            <a:r>
              <a:rPr lang="en-US" altLang="ko-KR" sz="1400" b="1" dirty="0" err="1" smtClean="0"/>
              <a:t>JavascriptChat</a:t>
            </a:r>
            <a:r>
              <a:rPr lang="en-US" altLang="ko-KR" sz="1400" b="1" dirty="0" smtClean="0"/>
              <a:t> </a:t>
            </a:r>
            <a:r>
              <a:rPr lang="en-US" altLang="ko-KR" sz="1400" dirty="0" smtClean="0"/>
              <a:t>{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    /**</a:t>
            </a:r>
          </a:p>
          <a:p>
            <a:r>
              <a:rPr lang="en-US" altLang="ko-KR" sz="1400" dirty="0" smtClean="0"/>
              <a:t>     * The current set of messages</a:t>
            </a:r>
          </a:p>
          <a:p>
            <a:r>
              <a:rPr lang="en-US" altLang="ko-KR" sz="1400" dirty="0" smtClean="0"/>
              <a:t>     */</a:t>
            </a:r>
          </a:p>
          <a:p>
            <a:r>
              <a:rPr lang="en-US" altLang="ko-KR" sz="1400" dirty="0" smtClean="0"/>
              <a:t>    private final </a:t>
            </a:r>
            <a:r>
              <a:rPr lang="en-US" altLang="ko-KR" sz="1400" dirty="0" err="1" smtClean="0"/>
              <a:t>LinkedList</a:t>
            </a:r>
            <a:r>
              <a:rPr lang="en-US" altLang="ko-KR" sz="1400" dirty="0" smtClean="0"/>
              <a:t>&lt;Message&gt; messages = new </a:t>
            </a:r>
            <a:r>
              <a:rPr lang="en-US" altLang="ko-KR" sz="1400" dirty="0" err="1" smtClean="0"/>
              <a:t>LinkedList</a:t>
            </a:r>
            <a:r>
              <a:rPr lang="en-US" altLang="ko-KR" sz="1400" dirty="0" smtClean="0"/>
              <a:t>&lt;Message&gt;();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    /**</a:t>
            </a:r>
          </a:p>
          <a:p>
            <a:r>
              <a:rPr lang="en-US" altLang="ko-KR" sz="1400" dirty="0" smtClean="0"/>
              <a:t>     * @</a:t>
            </a:r>
            <a:r>
              <a:rPr lang="en-US" altLang="ko-KR" sz="1400" dirty="0" err="1" smtClean="0"/>
              <a:t>param</a:t>
            </a:r>
            <a:r>
              <a:rPr lang="en-US" altLang="ko-KR" sz="1400" dirty="0" smtClean="0"/>
              <a:t> text The new message text to add</a:t>
            </a:r>
          </a:p>
          <a:p>
            <a:r>
              <a:rPr lang="en-US" altLang="ko-KR" sz="1400" dirty="0" smtClean="0"/>
              <a:t>     */</a:t>
            </a:r>
          </a:p>
          <a:p>
            <a:r>
              <a:rPr lang="en-US" altLang="ko-KR" sz="1400" dirty="0" smtClean="0"/>
              <a:t>    public void </a:t>
            </a:r>
            <a:r>
              <a:rPr lang="en-US" altLang="ko-KR" sz="1400" b="1" dirty="0" err="1" smtClean="0">
                <a:solidFill>
                  <a:srgbClr val="FF0000"/>
                </a:solidFill>
              </a:rPr>
              <a:t>addMessage</a:t>
            </a:r>
            <a:r>
              <a:rPr lang="en-US" altLang="ko-KR" sz="1400" dirty="0" smtClean="0"/>
              <a:t>(String text) {</a:t>
            </a:r>
          </a:p>
          <a:p>
            <a:r>
              <a:rPr lang="en-US" altLang="ko-KR" sz="1400" dirty="0" smtClean="0"/>
              <a:t>        if (text != null &amp;&amp; </a:t>
            </a:r>
            <a:r>
              <a:rPr lang="en-US" altLang="ko-KR" sz="1400" dirty="0" err="1" smtClean="0"/>
              <a:t>text.trim</a:t>
            </a:r>
            <a:r>
              <a:rPr lang="en-US" altLang="ko-KR" sz="1400" dirty="0" smtClean="0"/>
              <a:t>().length() &gt; 0) {</a:t>
            </a:r>
          </a:p>
          <a:p>
            <a:r>
              <a:rPr lang="en-US" altLang="ko-KR" sz="1400" dirty="0" smtClean="0"/>
              <a:t>            </a:t>
            </a:r>
            <a:r>
              <a:rPr lang="en-US" altLang="ko-KR" sz="1400" dirty="0" err="1" smtClean="0"/>
              <a:t>messages.addFirst</a:t>
            </a:r>
            <a:r>
              <a:rPr lang="en-US" altLang="ko-KR" sz="1400" dirty="0" smtClean="0"/>
              <a:t>(new Message(text));</a:t>
            </a:r>
          </a:p>
          <a:p>
            <a:r>
              <a:rPr lang="en-US" altLang="ko-KR" sz="1400" dirty="0" smtClean="0"/>
              <a:t>            while (</a:t>
            </a:r>
            <a:r>
              <a:rPr lang="en-US" altLang="ko-KR" sz="1400" dirty="0" err="1" smtClean="0"/>
              <a:t>messages.size</a:t>
            </a:r>
            <a:r>
              <a:rPr lang="en-US" altLang="ko-KR" sz="1400" dirty="0" smtClean="0"/>
              <a:t>() &gt; 10) {</a:t>
            </a:r>
          </a:p>
          <a:p>
            <a:r>
              <a:rPr lang="en-US" altLang="ko-KR" sz="1400" dirty="0" smtClean="0"/>
              <a:t>                </a:t>
            </a:r>
            <a:r>
              <a:rPr lang="en-US" altLang="ko-KR" sz="1400" dirty="0" err="1" smtClean="0"/>
              <a:t>messages.removeLast</a:t>
            </a:r>
            <a:r>
              <a:rPr lang="en-US" altLang="ko-KR" sz="1400" dirty="0" smtClean="0"/>
              <a:t>();</a:t>
            </a:r>
          </a:p>
          <a:p>
            <a:r>
              <a:rPr lang="en-US" altLang="ko-KR" sz="1400" dirty="0" smtClean="0"/>
              <a:t>            }</a:t>
            </a:r>
          </a:p>
          <a:p>
            <a:r>
              <a:rPr lang="en-US" altLang="ko-KR" sz="1400" dirty="0" smtClean="0"/>
              <a:t>        }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        </a:t>
            </a:r>
            <a:r>
              <a:rPr lang="en-US" altLang="ko-KR" sz="1400" dirty="0" err="1" smtClean="0"/>
              <a:t>Browser.withCurrentPage</a:t>
            </a:r>
            <a:r>
              <a:rPr lang="en-US" altLang="ko-KR" sz="1400" dirty="0" smtClean="0"/>
              <a:t>(new </a:t>
            </a:r>
            <a:r>
              <a:rPr lang="en-US" altLang="ko-KR" sz="1400" dirty="0" err="1" smtClean="0"/>
              <a:t>Runnable</a:t>
            </a:r>
            <a:r>
              <a:rPr lang="en-US" altLang="ko-KR" sz="1400" dirty="0" smtClean="0"/>
              <a:t>() {</a:t>
            </a:r>
          </a:p>
          <a:p>
            <a:r>
              <a:rPr lang="en-US" altLang="ko-KR" sz="1400" dirty="0" smtClean="0"/>
              <a:t>            public void run() {</a:t>
            </a:r>
          </a:p>
          <a:p>
            <a:r>
              <a:rPr lang="en-US" altLang="ko-KR" sz="1400" dirty="0" smtClean="0"/>
              <a:t>               </a:t>
            </a:r>
            <a:r>
              <a:rPr lang="en-US" altLang="ko-KR" sz="1400" b="1" dirty="0" smtClean="0"/>
              <a:t> </a:t>
            </a:r>
            <a:r>
              <a:rPr lang="en-US" altLang="ko-KR" sz="1400" b="1" dirty="0" err="1" smtClean="0">
                <a:solidFill>
                  <a:srgbClr val="FF0000"/>
                </a:solidFill>
              </a:rPr>
              <a:t>ScriptSessions.addFunctionCall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("</a:t>
            </a:r>
            <a:r>
              <a:rPr lang="en-US" altLang="ko-KR" sz="1400" b="1" dirty="0" err="1" smtClean="0">
                <a:solidFill>
                  <a:srgbClr val="FF0000"/>
                </a:solidFill>
              </a:rPr>
              <a:t>receiveMessages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", messages);</a:t>
            </a:r>
          </a:p>
          <a:p>
            <a:r>
              <a:rPr lang="en-US" altLang="ko-KR" sz="1400" dirty="0" smtClean="0"/>
              <a:t>            }</a:t>
            </a:r>
          </a:p>
          <a:p>
            <a:r>
              <a:rPr lang="en-US" altLang="ko-KR" sz="1400" dirty="0" smtClean="0"/>
              <a:t>        });</a:t>
            </a:r>
          </a:p>
          <a:p>
            <a:r>
              <a:rPr lang="en-US" altLang="ko-KR" sz="1400" dirty="0" smtClean="0"/>
              <a:t>    }</a:t>
            </a:r>
          </a:p>
          <a:p>
            <a:r>
              <a:rPr lang="en-US" altLang="ko-KR" sz="1400" dirty="0" smtClean="0"/>
              <a:t>}</a:t>
            </a:r>
          </a:p>
        </p:txBody>
      </p:sp>
      <p:cxnSp>
        <p:nvCxnSpPr>
          <p:cNvPr id="8" name="직선 화살표 연결선 7"/>
          <p:cNvCxnSpPr/>
          <p:nvPr/>
        </p:nvCxnSpPr>
        <p:spPr>
          <a:xfrm rot="5400000">
            <a:off x="2123728" y="908720"/>
            <a:ext cx="2664296" cy="2088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4283968" y="260648"/>
            <a:ext cx="21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/>
              <a:t>Javascript</a:t>
            </a:r>
            <a:r>
              <a:rPr lang="en-US" altLang="ko-KR" b="1" dirty="0" smtClean="0"/>
              <a:t> source:</a:t>
            </a:r>
            <a:endParaRPr lang="ko-KR" altLang="en-US" dirty="0"/>
          </a:p>
        </p:txBody>
      </p:sp>
      <p:cxnSp>
        <p:nvCxnSpPr>
          <p:cNvPr id="12" name="직선 화살표 연결선 11"/>
          <p:cNvCxnSpPr>
            <a:endCxn id="11" idx="2"/>
          </p:cNvCxnSpPr>
          <p:nvPr/>
        </p:nvCxnSpPr>
        <p:spPr>
          <a:xfrm rot="5400000" flipH="1" flipV="1">
            <a:off x="1938840" y="1966996"/>
            <a:ext cx="4743236" cy="20692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619672" y="2132856"/>
            <a:ext cx="5760640" cy="20882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0" dirty="0" err="1" smtClean="0"/>
              <a:t>CometD</a:t>
            </a:r>
            <a:endParaRPr lang="en-US" altLang="ko-KR" sz="8000" dirty="0" smtClean="0"/>
          </a:p>
          <a:p>
            <a:pPr algn="ctr"/>
            <a:r>
              <a:rPr lang="en-US" altLang="ko-KR" sz="5400" dirty="0" smtClean="0"/>
              <a:t>(Bayeux Protocol)</a:t>
            </a:r>
            <a:endParaRPr lang="ko-KR" alt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5364088" y="4725144"/>
            <a:ext cx="3166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“</a:t>
            </a:r>
            <a:r>
              <a:rPr lang="ko-KR" altLang="en-US" dirty="0" err="1" smtClean="0"/>
              <a:t>바이외</a:t>
            </a:r>
            <a:r>
              <a:rPr lang="en-US" altLang="ko-KR" dirty="0" smtClean="0"/>
              <a:t>”</a:t>
            </a:r>
            <a:r>
              <a:rPr lang="ko-KR" altLang="en-US" dirty="0" smtClean="0"/>
              <a:t>라고 읽는다는군요 </a:t>
            </a:r>
            <a:endParaRPr lang="ko-KR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CometD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dirty="0" err="1" smtClean="0"/>
              <a:t>CometD</a:t>
            </a:r>
            <a:endParaRPr lang="en-US" altLang="ko-KR" dirty="0" smtClean="0"/>
          </a:p>
          <a:p>
            <a:pPr lvl="1"/>
            <a:r>
              <a:rPr lang="en-US" altLang="ko-KR" sz="2400" dirty="0" err="1" smtClean="0"/>
              <a:t>Javascript</a:t>
            </a:r>
            <a:r>
              <a:rPr lang="en-US" altLang="ko-KR" sz="2400" dirty="0" smtClean="0"/>
              <a:t> + java lib</a:t>
            </a:r>
            <a:br>
              <a:rPr lang="en-US" altLang="ko-KR" sz="2400" dirty="0" smtClean="0"/>
            </a:br>
            <a:r>
              <a:rPr lang="en-US" altLang="ko-KR" sz="2400" dirty="0" err="1" smtClean="0"/>
              <a:t>Bayuex</a:t>
            </a:r>
            <a:r>
              <a:rPr lang="en-US" altLang="ko-KR" sz="2400" dirty="0" smtClean="0"/>
              <a:t> protocol based Dojo Foundation Implementation</a:t>
            </a:r>
          </a:p>
          <a:p>
            <a:pPr lvl="1">
              <a:buNone/>
            </a:pPr>
            <a:r>
              <a:rPr lang="en-US" altLang="ko-KR" sz="2400" dirty="0" smtClean="0">
                <a:hlinkClick r:id="rId2"/>
              </a:rPr>
              <a:t>    http://svn.cometd.org/trunk/bayeux/bayeux.html</a:t>
            </a:r>
            <a:endParaRPr lang="en-US" altLang="ko-KR" sz="2400" dirty="0" smtClean="0"/>
          </a:p>
          <a:p>
            <a:pPr lvl="1">
              <a:buNone/>
            </a:pPr>
            <a:r>
              <a:rPr lang="en-US" altLang="ko-KR" sz="2400" dirty="0" smtClean="0"/>
              <a:t>	=&gt; dojo-jetty6, dojo-jetty7, jquery-jetty6, jquery-jetty7</a:t>
            </a:r>
          </a:p>
          <a:p>
            <a:pPr lvl="1"/>
            <a:r>
              <a:rPr lang="ko-KR" altLang="en-US" sz="2400" dirty="0" smtClean="0"/>
              <a:t>현재 </a:t>
            </a:r>
            <a:r>
              <a:rPr lang="en-US" altLang="ko-KR" sz="2400" dirty="0" smtClean="0"/>
              <a:t>2.0 distribution(2010.7)</a:t>
            </a:r>
            <a:r>
              <a:rPr lang="ko-KR" altLang="en-US" sz="2400" dirty="0" smtClean="0"/>
              <a:t>까지 나옴</a:t>
            </a:r>
            <a:endParaRPr lang="en-US" altLang="ko-KR" sz="2400" dirty="0" smtClean="0"/>
          </a:p>
          <a:p>
            <a:pPr lvl="1"/>
            <a:r>
              <a:rPr lang="ko-KR" altLang="en-US" sz="2400" dirty="0" smtClean="0"/>
              <a:t>좋은 자료</a:t>
            </a: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en-US" altLang="ko-KR" sz="2400" dirty="0" smtClean="0">
                <a:hlinkClick r:id="rId3"/>
              </a:rPr>
              <a:t>http://yewon.egloos.com/2356386</a:t>
            </a:r>
            <a:endParaRPr lang="en-US" altLang="ko-KR" sz="2400" dirty="0" smtClean="0"/>
          </a:p>
          <a:p>
            <a:pPr lvl="1">
              <a:buNone/>
            </a:pPr>
            <a:r>
              <a:rPr lang="en-US" altLang="ko-KR" sz="2400" dirty="0" smtClean="0"/>
              <a:t>    </a:t>
            </a:r>
            <a:r>
              <a:rPr lang="en-US" altLang="ko-KR" sz="2400" dirty="0" smtClean="0">
                <a:hlinkClick r:id="rId4"/>
              </a:rPr>
              <a:t>http://10year.tistory.com/entry/Bayeux-protocol</a:t>
            </a:r>
            <a:endParaRPr lang="en-US" altLang="ko-KR" sz="2400" dirty="0" smtClean="0"/>
          </a:p>
          <a:p>
            <a:pPr lvl="1"/>
            <a:r>
              <a:rPr lang="en-US" altLang="ko-KR" sz="2400" dirty="0" smtClean="0"/>
              <a:t>Comet </a:t>
            </a:r>
            <a:r>
              <a:rPr lang="ko-KR" altLang="en-US" sz="2400" dirty="0" smtClean="0"/>
              <a:t>지원 </a:t>
            </a:r>
            <a:r>
              <a:rPr lang="en-US" altLang="ko-KR" sz="2400" dirty="0" smtClean="0"/>
              <a:t>: </a:t>
            </a:r>
            <a:r>
              <a:rPr lang="en-US" altLang="ko-KR" sz="2000" dirty="0" smtClean="0"/>
              <a:t>polling, long-polling, </a:t>
            </a:r>
            <a:r>
              <a:rPr lang="en-US" altLang="ko-KR" sz="2000" dirty="0" err="1" smtClean="0"/>
              <a:t>iframe</a:t>
            </a:r>
            <a:r>
              <a:rPr lang="en-US" altLang="ko-KR" sz="2000" dirty="0" smtClean="0"/>
              <a:t>, flash</a:t>
            </a:r>
          </a:p>
          <a:p>
            <a:pPr lvl="1"/>
            <a:r>
              <a:rPr lang="en-US" altLang="ko-KR" sz="2000" dirty="0" err="1" smtClean="0"/>
              <a:t>Lanugage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지원 </a:t>
            </a:r>
            <a:r>
              <a:rPr lang="en-US" altLang="ko-KR" sz="2000" dirty="0" smtClean="0"/>
              <a:t>: Java, </a:t>
            </a:r>
            <a:r>
              <a:rPr lang="en-US" altLang="ko-KR" sz="2000" dirty="0" err="1" smtClean="0"/>
              <a:t>javascript</a:t>
            </a:r>
            <a:r>
              <a:rPr lang="en-US" altLang="ko-KR" sz="2000" dirty="0" smtClean="0"/>
              <a:t>, </a:t>
            </a:r>
            <a:r>
              <a:rPr lang="en-US" altLang="ko-KR" sz="2000" dirty="0" err="1" smtClean="0"/>
              <a:t>perl</a:t>
            </a:r>
            <a:r>
              <a:rPr lang="en-US" altLang="ko-KR" sz="2000" dirty="0" smtClean="0"/>
              <a:t>, python (java</a:t>
            </a:r>
            <a:r>
              <a:rPr lang="ko-KR" altLang="en-US" sz="2000" dirty="0" smtClean="0"/>
              <a:t>는 잘 지원됨</a:t>
            </a:r>
            <a:r>
              <a:rPr lang="en-US" altLang="ko-KR" sz="2000" dirty="0" smtClean="0"/>
              <a:t>. Tomcat</a:t>
            </a:r>
            <a:r>
              <a:rPr lang="ko-KR" altLang="en-US" sz="2000" dirty="0" smtClean="0"/>
              <a:t>에서 일부 사용안됨</a:t>
            </a:r>
            <a:r>
              <a:rPr lang="en-US" altLang="ko-KR" sz="2000" dirty="0" smtClean="0"/>
              <a:t>. Jetty</a:t>
            </a:r>
            <a:r>
              <a:rPr lang="ko-KR" altLang="en-US" sz="2000" dirty="0" smtClean="0"/>
              <a:t>용</a:t>
            </a:r>
            <a:r>
              <a:rPr lang="en-US" altLang="ko-KR" sz="2000" dirty="0" smtClean="0"/>
              <a:t>)</a:t>
            </a:r>
          </a:p>
          <a:p>
            <a:pPr lvl="1"/>
            <a:r>
              <a:rPr lang="en-US" altLang="ko-KR" sz="2000" dirty="0" smtClean="0"/>
              <a:t>User-Friendly </a:t>
            </a:r>
            <a:r>
              <a:rPr lang="ko-KR" altLang="en-US" sz="2000" dirty="0" smtClean="0"/>
              <a:t>한 느낌은 없음</a:t>
            </a:r>
            <a:r>
              <a:rPr lang="en-US" altLang="ko-KR" sz="2000" dirty="0" smtClean="0"/>
              <a:t>. </a:t>
            </a:r>
          </a:p>
          <a:p>
            <a:r>
              <a:rPr lang="en-US" altLang="ko-KR" dirty="0" smtClean="0"/>
              <a:t>Bayeux</a:t>
            </a:r>
          </a:p>
          <a:p>
            <a:pPr lvl="1"/>
            <a:r>
              <a:rPr lang="en-US" altLang="ko-KR" sz="2600" dirty="0" smtClean="0"/>
              <a:t>Protocol </a:t>
            </a:r>
            <a:r>
              <a:rPr lang="ko-KR" altLang="en-US" sz="2600" dirty="0" smtClean="0"/>
              <a:t>통신 </a:t>
            </a:r>
            <a:r>
              <a:rPr lang="en-US" altLang="ko-KR" sz="2600" dirty="0" smtClean="0"/>
              <a:t>(</a:t>
            </a:r>
            <a:r>
              <a:rPr lang="en-US" altLang="ko-KR" sz="2600" dirty="0" err="1" smtClean="0"/>
              <a:t>json</a:t>
            </a:r>
            <a:r>
              <a:rPr lang="en-US" altLang="ko-KR" sz="2600" dirty="0" smtClean="0"/>
              <a:t>)</a:t>
            </a:r>
          </a:p>
          <a:p>
            <a:pPr lvl="1"/>
            <a:r>
              <a:rPr lang="ko-KR" altLang="en-US" sz="2600" dirty="0" smtClean="0"/>
              <a:t>하나의 </a:t>
            </a:r>
            <a:r>
              <a:rPr lang="en-US" altLang="ko-KR" sz="2600" dirty="0" smtClean="0"/>
              <a:t>Http</a:t>
            </a:r>
            <a:r>
              <a:rPr lang="ko-KR" altLang="en-US" sz="2600" dirty="0" smtClean="0"/>
              <a:t>연결을 여러 개의 </a:t>
            </a:r>
            <a:r>
              <a:rPr lang="ko-KR" altLang="en-US" sz="2600" b="1" dirty="0" smtClean="0"/>
              <a:t>채널</a:t>
            </a:r>
            <a:r>
              <a:rPr lang="ko-KR" altLang="en-US" sz="2600" dirty="0" smtClean="0"/>
              <a:t>로 분할</a:t>
            </a:r>
            <a:r>
              <a:rPr lang="en-US" altLang="ko-KR" sz="2600" dirty="0" smtClean="0"/>
              <a:t>/</a:t>
            </a:r>
            <a:r>
              <a:rPr lang="ko-KR" altLang="en-US" sz="2600" dirty="0" smtClean="0"/>
              <a:t>사용 </a:t>
            </a:r>
            <a:r>
              <a:rPr lang="en-US" altLang="ko-KR" sz="2600" dirty="0" smtClean="0"/>
              <a:t>(</a:t>
            </a:r>
            <a:r>
              <a:rPr lang="en-US" altLang="ko-KR" sz="2600" dirty="0" err="1" smtClean="0"/>
              <a:t>mulitplexing</a:t>
            </a:r>
            <a:r>
              <a:rPr lang="en-US" altLang="ko-KR" sz="2600" dirty="0" smtClean="0"/>
              <a:t>)</a:t>
            </a:r>
          </a:p>
          <a:p>
            <a:pPr lvl="1"/>
            <a:r>
              <a:rPr lang="ko-KR" altLang="en-US" sz="2600" dirty="0" smtClean="0"/>
              <a:t>전송</a:t>
            </a:r>
            <a:r>
              <a:rPr lang="en-US" altLang="ko-KR" sz="2600" dirty="0" smtClean="0"/>
              <a:t>/</a:t>
            </a:r>
            <a:r>
              <a:rPr lang="ko-KR" altLang="en-US" sz="2600" dirty="0" smtClean="0"/>
              <a:t>수신은 </a:t>
            </a:r>
            <a:r>
              <a:rPr lang="en-US" altLang="ko-KR" sz="2600" dirty="0" smtClean="0"/>
              <a:t>JSON, </a:t>
            </a:r>
            <a:r>
              <a:rPr lang="ko-KR" altLang="en-US" sz="2600" dirty="0" smtClean="0"/>
              <a:t>채널에 </a:t>
            </a:r>
            <a:r>
              <a:rPr lang="ko-KR" altLang="en-US" sz="2600" dirty="0" err="1" smtClean="0"/>
              <a:t>복수개로</a:t>
            </a:r>
            <a:r>
              <a:rPr lang="ko-KR" altLang="en-US" sz="2600" dirty="0" smtClean="0"/>
              <a:t> 하여 여러 수신을 받을 수 있음</a:t>
            </a:r>
            <a:endParaRPr lang="en-US" altLang="ko-KR" sz="2600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sz="2400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Bayeux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Protocol value</a:t>
            </a:r>
          </a:p>
          <a:p>
            <a:pPr lvl="1"/>
            <a:r>
              <a:rPr lang="en-US" altLang="ko-KR" dirty="0" smtClean="0"/>
              <a:t>Channel</a:t>
            </a:r>
          </a:p>
          <a:p>
            <a:pPr lvl="1"/>
            <a:r>
              <a:rPr lang="en-US" altLang="ko-KR" dirty="0" smtClean="0"/>
              <a:t>Version</a:t>
            </a:r>
          </a:p>
          <a:p>
            <a:pPr lvl="1"/>
            <a:r>
              <a:rPr lang="en-US" altLang="ko-KR" dirty="0" smtClean="0"/>
              <a:t>Client id</a:t>
            </a:r>
          </a:p>
          <a:p>
            <a:pPr lvl="1"/>
            <a:r>
              <a:rPr lang="en-US" altLang="ko-KR" dirty="0" smtClean="0"/>
              <a:t>Message (</a:t>
            </a:r>
            <a:r>
              <a:rPr lang="en-US" altLang="ko-KR" dirty="0" err="1" smtClean="0"/>
              <a:t>json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Message Type</a:t>
            </a:r>
          </a:p>
          <a:p>
            <a:pPr lvl="1"/>
            <a:r>
              <a:rPr lang="en-US" altLang="ko-KR" dirty="0" smtClean="0"/>
              <a:t>Meta Message</a:t>
            </a:r>
          </a:p>
          <a:p>
            <a:pPr lvl="2"/>
            <a:r>
              <a:rPr lang="en-US" altLang="ko-KR" dirty="0" smtClean="0"/>
              <a:t>Handshake </a:t>
            </a:r>
            <a:r>
              <a:rPr lang="en-US" altLang="ko-KR" dirty="0" err="1" smtClean="0"/>
              <a:t>req</a:t>
            </a:r>
            <a:r>
              <a:rPr lang="en-US" altLang="ko-KR" dirty="0" smtClean="0"/>
              <a:t>/res (</a:t>
            </a:r>
            <a:r>
              <a:rPr lang="en-US" altLang="ko-KR" dirty="0" err="1" smtClean="0"/>
              <a:t>clientID</a:t>
            </a:r>
            <a:r>
              <a:rPr lang="en-US" altLang="ko-KR" dirty="0" smtClean="0"/>
              <a:t> </a:t>
            </a:r>
            <a:r>
              <a:rPr lang="ko-KR" altLang="en-US" dirty="0" smtClean="0"/>
              <a:t>발급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 smtClean="0"/>
              <a:t>Connect </a:t>
            </a:r>
            <a:r>
              <a:rPr lang="en-US" altLang="ko-KR" dirty="0" err="1" smtClean="0"/>
              <a:t>req</a:t>
            </a:r>
            <a:r>
              <a:rPr lang="en-US" altLang="ko-KR" dirty="0" smtClean="0"/>
              <a:t>/res</a:t>
            </a:r>
          </a:p>
          <a:p>
            <a:pPr lvl="2"/>
            <a:r>
              <a:rPr lang="en-US" altLang="ko-KR" dirty="0" smtClean="0"/>
              <a:t>Disconnect </a:t>
            </a:r>
            <a:r>
              <a:rPr lang="en-US" altLang="ko-KR" dirty="0" err="1" smtClean="0"/>
              <a:t>req</a:t>
            </a:r>
            <a:r>
              <a:rPr lang="en-US" altLang="ko-KR" dirty="0" smtClean="0"/>
              <a:t>/res</a:t>
            </a:r>
          </a:p>
          <a:p>
            <a:pPr lvl="2"/>
            <a:r>
              <a:rPr lang="en-US" altLang="ko-KR" dirty="0" smtClean="0"/>
              <a:t>Subscribe </a:t>
            </a:r>
            <a:r>
              <a:rPr lang="en-US" altLang="ko-KR" dirty="0" err="1" smtClean="0"/>
              <a:t>req</a:t>
            </a:r>
            <a:r>
              <a:rPr lang="en-US" altLang="ko-KR" dirty="0" smtClean="0"/>
              <a:t>/res (</a:t>
            </a:r>
            <a:r>
              <a:rPr lang="ko-KR" altLang="en-US" dirty="0" smtClean="0"/>
              <a:t>요청한 채널에서 발생된 이벤트를 받음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 smtClean="0"/>
              <a:t>Unsubscribe </a:t>
            </a:r>
            <a:r>
              <a:rPr lang="en-US" altLang="ko-KR" dirty="0" err="1" smtClean="0"/>
              <a:t>req</a:t>
            </a:r>
            <a:r>
              <a:rPr lang="en-US" altLang="ko-KR" dirty="0" smtClean="0"/>
              <a:t>/res</a:t>
            </a:r>
          </a:p>
          <a:p>
            <a:pPr lvl="1"/>
            <a:r>
              <a:rPr lang="en-US" altLang="ko-KR" dirty="0" smtClean="0"/>
              <a:t>Event Message</a:t>
            </a:r>
          </a:p>
          <a:p>
            <a:pPr lvl="2"/>
            <a:r>
              <a:rPr lang="en-US" altLang="ko-KR" dirty="0" smtClean="0"/>
              <a:t>Publish </a:t>
            </a:r>
            <a:r>
              <a:rPr lang="en-US" altLang="ko-KR" dirty="0" err="1" smtClean="0"/>
              <a:t>req</a:t>
            </a:r>
            <a:r>
              <a:rPr lang="en-US" altLang="ko-KR" dirty="0" smtClean="0"/>
              <a:t>/res (</a:t>
            </a:r>
            <a:r>
              <a:rPr lang="ko-KR" altLang="en-US" dirty="0" smtClean="0"/>
              <a:t>이벤트 발생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 smtClean="0"/>
              <a:t>Deliver </a:t>
            </a:r>
          </a:p>
          <a:p>
            <a:pPr lvl="1"/>
            <a:r>
              <a:rPr lang="en-US" altLang="ko-KR" dirty="0" smtClean="0"/>
              <a:t>Polling message</a:t>
            </a:r>
          </a:p>
          <a:p>
            <a:pPr lvl="2"/>
            <a:r>
              <a:rPr lang="en-US" altLang="ko-KR" dirty="0" smtClean="0"/>
              <a:t>Long polling </a:t>
            </a:r>
            <a:r>
              <a:rPr lang="en-US" altLang="ko-KR" dirty="0" err="1" smtClean="0"/>
              <a:t>req</a:t>
            </a:r>
            <a:r>
              <a:rPr lang="en-US" altLang="ko-KR" dirty="0" smtClean="0"/>
              <a:t> /res</a:t>
            </a:r>
          </a:p>
          <a:p>
            <a:pPr lvl="2"/>
            <a:r>
              <a:rPr lang="en-US" altLang="ko-KR" dirty="0" smtClean="0"/>
              <a:t>Callback-polling </a:t>
            </a:r>
            <a:r>
              <a:rPr lang="en-US" altLang="ko-KR" dirty="0" err="1" smtClean="0"/>
              <a:t>req</a:t>
            </a:r>
            <a:r>
              <a:rPr lang="en-US" altLang="ko-KR" dirty="0" smtClean="0"/>
              <a:t>/response</a:t>
            </a:r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4572000" y="26064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dirty="0" smtClean="0">
                <a:hlinkClick r:id="rId2"/>
              </a:rPr>
              <a:t>http://svn.cometd.org/trunk/bayeux/bayeux.html</a:t>
            </a:r>
            <a:endParaRPr lang="ko-KR" altLang="en-US" sz="1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orbited.org/svn/orbited/branches/0.1/website/images/cometd_st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5266703" cy="4176464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1619672" y="4581128"/>
            <a:ext cx="5976664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 smtClean="0"/>
              <a:t>[</a:t>
            </a:r>
          </a:p>
          <a:p>
            <a:r>
              <a:rPr lang="en-US" altLang="ko-KR" b="1" dirty="0" smtClean="0"/>
              <a:t>   {</a:t>
            </a:r>
          </a:p>
          <a:p>
            <a:r>
              <a:rPr lang="en-US" altLang="ko-KR" b="1" dirty="0" smtClean="0"/>
              <a:t>     "channel": "/some/name",</a:t>
            </a:r>
          </a:p>
          <a:p>
            <a:r>
              <a:rPr lang="en-US" altLang="ko-KR" b="1" dirty="0" smtClean="0"/>
              <a:t>     "</a:t>
            </a:r>
            <a:r>
              <a:rPr lang="en-US" altLang="ko-KR" b="1" dirty="0" err="1" smtClean="0"/>
              <a:t>clientId</a:t>
            </a:r>
            <a:r>
              <a:rPr lang="en-US" altLang="ko-KR" b="1" dirty="0" smtClean="0"/>
              <a:t>": "83js73jsh29sjd92",</a:t>
            </a:r>
          </a:p>
          <a:p>
            <a:r>
              <a:rPr lang="en-US" altLang="ko-KR" b="1" dirty="0" smtClean="0"/>
              <a:t>     "data": { "</a:t>
            </a:r>
            <a:r>
              <a:rPr lang="en-US" altLang="ko-KR" b="1" dirty="0" err="1" smtClean="0"/>
              <a:t>myapp</a:t>
            </a:r>
            <a:r>
              <a:rPr lang="en-US" altLang="ko-KR" b="1" dirty="0" smtClean="0"/>
              <a:t>" : "specific data", value: 100 }</a:t>
            </a:r>
          </a:p>
          <a:p>
            <a:r>
              <a:rPr lang="en-US" altLang="ko-KR" b="1" dirty="0" smtClean="0"/>
              <a:t>    }</a:t>
            </a:r>
          </a:p>
          <a:p>
            <a:r>
              <a:rPr lang="en-US" altLang="ko-KR" b="1" dirty="0" smtClean="0"/>
              <a:t>]</a:t>
            </a:r>
          </a:p>
          <a:p>
            <a:endParaRPr lang="ko-KR" altLang="en-US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491880" y="116632"/>
            <a:ext cx="5004048" cy="1296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dirty="0" smtClean="0"/>
              <a:t>&lt;div&gt;            Echo: </a:t>
            </a:r>
          </a:p>
          <a:p>
            <a:r>
              <a:rPr lang="en-US" altLang="ko-KR" sz="1400" dirty="0" smtClean="0"/>
              <a:t>    &lt;input id="phrase" type="text"&gt;&lt;/input&gt; </a:t>
            </a:r>
          </a:p>
          <a:p>
            <a:r>
              <a:rPr lang="en-US" altLang="ko-KR" sz="1400" dirty="0" smtClean="0"/>
              <a:t>    &lt;input id="</a:t>
            </a:r>
            <a:r>
              <a:rPr lang="en-US" altLang="ko-KR" sz="1400" dirty="0" err="1" smtClean="0"/>
              <a:t>sendB</a:t>
            </a:r>
            <a:r>
              <a:rPr lang="en-US" altLang="ko-KR" sz="1400" dirty="0" smtClean="0"/>
              <a:t>" class="button“</a:t>
            </a:r>
          </a:p>
          <a:p>
            <a:r>
              <a:rPr lang="en-US" altLang="ko-KR" sz="1400" dirty="0" smtClean="0"/>
              <a:t>                type="submit" name="join" value="Send"/&gt;      </a:t>
            </a:r>
          </a:p>
          <a:p>
            <a:r>
              <a:rPr lang="en-US" altLang="ko-KR" sz="1400" dirty="0" smtClean="0"/>
              <a:t>&lt;/div&gt;        </a:t>
            </a:r>
          </a:p>
          <a:p>
            <a:r>
              <a:rPr lang="en-US" altLang="ko-KR" sz="1400" dirty="0" smtClean="0"/>
              <a:t>&lt;pre id="responses"&gt;&lt;/pre&gt;</a:t>
            </a:r>
            <a:endParaRPr lang="ko-KR" altLang="en-US" sz="1400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556792"/>
            <a:ext cx="4392488" cy="18448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dirty="0" smtClean="0"/>
              <a:t>         </a:t>
            </a:r>
          </a:p>
          <a:p>
            <a:r>
              <a:rPr lang="en-US" altLang="ko-KR" sz="1400" dirty="0" err="1" smtClean="0"/>
              <a:t>dojo.require</a:t>
            </a:r>
            <a:r>
              <a:rPr lang="en-US" altLang="ko-KR" sz="1400" dirty="0" smtClean="0"/>
              <a:t>("</a:t>
            </a:r>
            <a:r>
              <a:rPr lang="en-US" altLang="ko-KR" sz="1400" dirty="0" err="1" smtClean="0"/>
              <a:t>dojox.cometd</a:t>
            </a:r>
            <a:r>
              <a:rPr lang="en-US" altLang="ko-KR" sz="1400" dirty="0" smtClean="0"/>
              <a:t>");            </a:t>
            </a:r>
          </a:p>
          <a:p>
            <a:r>
              <a:rPr lang="en-US" altLang="ko-KR" sz="1400" dirty="0" err="1" smtClean="0"/>
              <a:t>dojo.require</a:t>
            </a:r>
            <a:r>
              <a:rPr lang="en-US" altLang="ko-KR" sz="1400" dirty="0" smtClean="0"/>
              <a:t>("</a:t>
            </a:r>
            <a:r>
              <a:rPr lang="en-US" altLang="ko-KR" sz="1400" dirty="0" err="1" smtClean="0"/>
              <a:t>dojox.cometd.timestamp</a:t>
            </a:r>
            <a:r>
              <a:rPr lang="en-US" altLang="ko-KR" sz="1400" dirty="0" smtClean="0"/>
              <a:t>");</a:t>
            </a:r>
          </a:p>
          <a:p>
            <a:endParaRPr lang="en-US" altLang="ko-KR" sz="1400" dirty="0" smtClean="0"/>
          </a:p>
          <a:p>
            <a:r>
              <a:rPr lang="en-US" altLang="ko-KR" sz="1400" b="1" dirty="0" err="1" smtClean="0"/>
              <a:t>dojo.addOnLoad</a:t>
            </a:r>
            <a:r>
              <a:rPr lang="en-US" altLang="ko-KR" sz="1400" b="1" dirty="0" smtClean="0"/>
              <a:t>(</a:t>
            </a:r>
            <a:r>
              <a:rPr lang="en-US" altLang="ko-KR" sz="1400" b="1" dirty="0" err="1" smtClean="0"/>
              <a:t>setUp</a:t>
            </a:r>
            <a:r>
              <a:rPr lang="en-US" altLang="ko-KR" sz="1400" b="1" dirty="0" smtClean="0"/>
              <a:t>);            </a:t>
            </a:r>
          </a:p>
          <a:p>
            <a:r>
              <a:rPr lang="en-US" altLang="ko-KR" sz="1400" b="1" dirty="0" err="1" smtClean="0"/>
              <a:t>dojo.addOnUnload</a:t>
            </a:r>
            <a:r>
              <a:rPr lang="en-US" altLang="ko-KR" sz="1400" b="1" dirty="0" smtClean="0"/>
              <a:t>(</a:t>
            </a:r>
            <a:r>
              <a:rPr lang="en-US" altLang="ko-KR" sz="1400" b="1" dirty="0" err="1" smtClean="0"/>
              <a:t>dojox.cometd</a:t>
            </a:r>
            <a:r>
              <a:rPr lang="en-US" altLang="ko-KR" sz="1400" b="1" dirty="0" smtClean="0"/>
              <a:t>, "disconnect");           </a:t>
            </a:r>
          </a:p>
          <a:p>
            <a:endParaRPr lang="ko-KR" altLang="en-US" sz="1400" dirty="0"/>
          </a:p>
        </p:txBody>
      </p:sp>
      <p:sp>
        <p:nvSpPr>
          <p:cNvPr id="7" name="직사각형 6"/>
          <p:cNvSpPr/>
          <p:nvPr/>
        </p:nvSpPr>
        <p:spPr>
          <a:xfrm>
            <a:off x="4751512" y="1412776"/>
            <a:ext cx="4392488" cy="54452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dirty="0" smtClean="0"/>
              <a:t>function </a:t>
            </a:r>
            <a:r>
              <a:rPr lang="en-US" altLang="ko-KR" sz="1400" dirty="0" err="1" smtClean="0"/>
              <a:t>setUp</a:t>
            </a:r>
            <a:r>
              <a:rPr lang="en-US" altLang="ko-KR" sz="1400" dirty="0" smtClean="0"/>
              <a:t>(){              </a:t>
            </a:r>
          </a:p>
          <a:p>
            <a:r>
              <a:rPr lang="en-US" altLang="ko-KR" sz="1400" dirty="0" smtClean="0"/>
              <a:t>    </a:t>
            </a:r>
            <a:r>
              <a:rPr lang="en-US" altLang="ko-KR" sz="1400" dirty="0" err="1" smtClean="0"/>
              <a:t>var</a:t>
            </a:r>
            <a:r>
              <a:rPr lang="en-US" altLang="ko-KR" sz="1400" dirty="0" smtClean="0"/>
              <a:t> element=</a:t>
            </a:r>
            <a:r>
              <a:rPr lang="en-US" altLang="ko-KR" sz="1400" dirty="0" err="1" smtClean="0"/>
              <a:t>dojo.byId</a:t>
            </a:r>
            <a:r>
              <a:rPr lang="en-US" altLang="ko-KR" sz="1400" dirty="0" smtClean="0"/>
              <a:t>('phrase');              </a:t>
            </a:r>
          </a:p>
          <a:p>
            <a:r>
              <a:rPr lang="en-US" altLang="ko-KR" sz="1400" dirty="0" smtClean="0"/>
              <a:t>    </a:t>
            </a:r>
            <a:r>
              <a:rPr lang="en-US" altLang="ko-KR" sz="1400" dirty="0" err="1" smtClean="0"/>
              <a:t>element.setAttribute</a:t>
            </a:r>
            <a:r>
              <a:rPr lang="en-US" altLang="ko-KR" sz="1400" dirty="0" smtClean="0"/>
              <a:t>("</a:t>
            </a:r>
            <a:r>
              <a:rPr lang="en-US" altLang="ko-KR" sz="1400" dirty="0" err="1" smtClean="0"/>
              <a:t>autocomplete","OFF</a:t>
            </a:r>
            <a:r>
              <a:rPr lang="en-US" altLang="ko-KR" sz="1400" dirty="0" smtClean="0"/>
              <a:t>");              </a:t>
            </a:r>
          </a:p>
          <a:p>
            <a:r>
              <a:rPr lang="en-US" altLang="ko-KR" sz="1400" dirty="0" smtClean="0"/>
              <a:t>    </a:t>
            </a:r>
            <a:r>
              <a:rPr lang="en-US" altLang="ko-KR" sz="1400" dirty="0" err="1" smtClean="0"/>
              <a:t>dojo.connect</a:t>
            </a:r>
            <a:r>
              <a:rPr lang="en-US" altLang="ko-KR" sz="1400" dirty="0" smtClean="0"/>
              <a:t>(element, "</a:t>
            </a:r>
            <a:r>
              <a:rPr lang="en-US" altLang="ko-KR" sz="1400" dirty="0" err="1" smtClean="0">
                <a:solidFill>
                  <a:srgbClr val="FF0000"/>
                </a:solidFill>
              </a:rPr>
              <a:t>onkeyup</a:t>
            </a:r>
            <a:r>
              <a:rPr lang="en-US" altLang="ko-KR" sz="1400" dirty="0" smtClean="0"/>
              <a:t>", </a:t>
            </a:r>
            <a:r>
              <a:rPr lang="en-US" altLang="ko-KR" sz="1400" dirty="0" smtClean="0">
                <a:solidFill>
                  <a:srgbClr val="FF0000"/>
                </a:solidFill>
              </a:rPr>
              <a:t>function(e</a:t>
            </a:r>
            <a:r>
              <a:rPr lang="en-US" altLang="ko-KR" sz="1400" dirty="0" smtClean="0"/>
              <a:t>) {                          </a:t>
            </a:r>
          </a:p>
          <a:p>
            <a:pPr lvl="1"/>
            <a:r>
              <a:rPr lang="en-US" altLang="ko-KR" sz="1400" dirty="0" smtClean="0"/>
              <a:t>    if(</a:t>
            </a:r>
            <a:r>
              <a:rPr lang="en-US" altLang="ko-KR" sz="1400" dirty="0" err="1" smtClean="0"/>
              <a:t>e.keyCode</a:t>
            </a:r>
            <a:r>
              <a:rPr lang="en-US" altLang="ko-KR" sz="1400" dirty="0" smtClean="0"/>
              <a:t> == </a:t>
            </a:r>
            <a:r>
              <a:rPr lang="en-US" altLang="ko-KR" sz="1400" dirty="0" err="1" smtClean="0"/>
              <a:t>dojo.keys.ENTER</a:t>
            </a:r>
            <a:r>
              <a:rPr lang="en-US" altLang="ko-KR" sz="1400" dirty="0" smtClean="0"/>
              <a:t>){                            </a:t>
            </a:r>
          </a:p>
          <a:p>
            <a:pPr lvl="1"/>
            <a:r>
              <a:rPr lang="en-US" altLang="ko-KR" sz="1400" dirty="0" smtClean="0"/>
              <a:t>        </a:t>
            </a:r>
            <a:r>
              <a:rPr lang="en-US" altLang="ko-KR" sz="1400" b="1" dirty="0" err="1" smtClean="0">
                <a:solidFill>
                  <a:srgbClr val="FF0000"/>
                </a:solidFill>
              </a:rPr>
              <a:t>echoRpc</a:t>
            </a:r>
            <a:r>
              <a:rPr lang="en-US" altLang="ko-KR" sz="1400" dirty="0" smtClean="0"/>
              <a:t>($('phrase').value);                            </a:t>
            </a:r>
          </a:p>
          <a:p>
            <a:pPr lvl="1"/>
            <a:r>
              <a:rPr lang="en-US" altLang="ko-KR" sz="1400" dirty="0" smtClean="0"/>
              <a:t>        $('phrase').value='';                            </a:t>
            </a:r>
          </a:p>
          <a:p>
            <a:pPr lvl="1"/>
            <a:r>
              <a:rPr lang="en-US" altLang="ko-KR" sz="1400" dirty="0" smtClean="0"/>
              <a:t>        return false;                        </a:t>
            </a:r>
          </a:p>
          <a:p>
            <a:pPr lvl="1"/>
            <a:r>
              <a:rPr lang="en-US" altLang="ko-KR" sz="1400" dirty="0" smtClean="0"/>
              <a:t>     }                        </a:t>
            </a:r>
          </a:p>
          <a:p>
            <a:r>
              <a:rPr lang="en-US" altLang="ko-KR" sz="1400" dirty="0" smtClean="0"/>
              <a:t>    return true;                   </a:t>
            </a:r>
          </a:p>
          <a:p>
            <a:r>
              <a:rPr lang="en-US" altLang="ko-KR" sz="1400" dirty="0" smtClean="0"/>
              <a:t>     });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    element=</a:t>
            </a:r>
            <a:r>
              <a:rPr lang="en-US" altLang="ko-KR" sz="1400" dirty="0" err="1" smtClean="0"/>
              <a:t>dojo.byId</a:t>
            </a:r>
            <a:r>
              <a:rPr lang="en-US" altLang="ko-KR" sz="1400" dirty="0" smtClean="0"/>
              <a:t>('</a:t>
            </a:r>
            <a:r>
              <a:rPr lang="en-US" altLang="ko-KR" sz="1400" dirty="0" err="1" smtClean="0"/>
              <a:t>sendB</a:t>
            </a:r>
            <a:r>
              <a:rPr lang="en-US" altLang="ko-KR" sz="1400" dirty="0" smtClean="0"/>
              <a:t>');                  </a:t>
            </a:r>
          </a:p>
          <a:p>
            <a:r>
              <a:rPr lang="en-US" altLang="ko-KR" sz="1400" dirty="0" smtClean="0"/>
              <a:t>    </a:t>
            </a:r>
            <a:r>
              <a:rPr lang="en-US" altLang="ko-KR" sz="1400" dirty="0" err="1" smtClean="0"/>
              <a:t>dojo.connect</a:t>
            </a:r>
            <a:r>
              <a:rPr lang="en-US" altLang="ko-KR" sz="1400" dirty="0" smtClean="0"/>
              <a:t>(element, "</a:t>
            </a:r>
            <a:r>
              <a:rPr lang="en-US" altLang="ko-KR" sz="1400" dirty="0" err="1" smtClean="0">
                <a:solidFill>
                  <a:srgbClr val="FF0000"/>
                </a:solidFill>
              </a:rPr>
              <a:t>onclick</a:t>
            </a:r>
            <a:r>
              <a:rPr lang="en-US" altLang="ko-KR" sz="1400" dirty="0" smtClean="0"/>
              <a:t>", </a:t>
            </a:r>
            <a:r>
              <a:rPr lang="en-US" altLang="ko-KR" sz="1400" dirty="0" smtClean="0">
                <a:solidFill>
                  <a:srgbClr val="FF0000"/>
                </a:solidFill>
              </a:rPr>
              <a:t>function(e</a:t>
            </a:r>
            <a:r>
              <a:rPr lang="en-US" altLang="ko-KR" sz="1400" dirty="0" smtClean="0"/>
              <a:t>){                           </a:t>
            </a:r>
          </a:p>
          <a:p>
            <a:r>
              <a:rPr lang="en-US" altLang="ko-KR" sz="1400" dirty="0" smtClean="0"/>
              <a:t>            </a:t>
            </a:r>
            <a:r>
              <a:rPr lang="en-US" altLang="ko-KR" sz="1400" b="1" dirty="0" err="1" smtClean="0">
                <a:solidFill>
                  <a:srgbClr val="FF0000"/>
                </a:solidFill>
              </a:rPr>
              <a:t>echoRpc</a:t>
            </a:r>
            <a:r>
              <a:rPr lang="en-US" altLang="ko-KR" sz="1400" dirty="0" smtClean="0"/>
              <a:t>($('phrase').value);                        </a:t>
            </a:r>
          </a:p>
          <a:p>
            <a:r>
              <a:rPr lang="en-US" altLang="ko-KR" sz="1400" dirty="0" smtClean="0"/>
              <a:t>            $('phrase').value='';                       </a:t>
            </a:r>
          </a:p>
          <a:p>
            <a:r>
              <a:rPr lang="en-US" altLang="ko-KR" sz="1400" dirty="0" smtClean="0"/>
              <a:t>            return false;                    </a:t>
            </a:r>
          </a:p>
          <a:p>
            <a:r>
              <a:rPr lang="en-US" altLang="ko-KR" sz="1400" dirty="0" smtClean="0"/>
              <a:t>    });              </a:t>
            </a:r>
          </a:p>
          <a:p>
            <a:endParaRPr lang="en-US" altLang="ko-KR" sz="1400" dirty="0" smtClean="0"/>
          </a:p>
          <a:p>
            <a:r>
              <a:rPr lang="en-US" altLang="ko-KR" sz="1400" b="1" dirty="0" err="1" smtClean="0">
                <a:solidFill>
                  <a:srgbClr val="FF0000"/>
                </a:solidFill>
              </a:rPr>
              <a:t>dojox.cometd.init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(</a:t>
            </a:r>
            <a:r>
              <a:rPr lang="en-US" altLang="ko-KR" sz="1400" dirty="0" smtClean="0"/>
              <a:t>new String(</a:t>
            </a:r>
            <a:r>
              <a:rPr lang="en-US" altLang="ko-KR" sz="1400" dirty="0" err="1" smtClean="0"/>
              <a:t>document.location</a:t>
            </a:r>
            <a:r>
              <a:rPr lang="en-US" altLang="ko-KR" sz="1400" dirty="0" smtClean="0"/>
              <a:t>).replace(/\/dojo-examples\/.*$/,'')+"/</a:t>
            </a:r>
            <a:r>
              <a:rPr lang="en-US" altLang="ko-KR" sz="1400" dirty="0" err="1" smtClean="0"/>
              <a:t>cometd</a:t>
            </a:r>
            <a:r>
              <a:rPr lang="en-US" altLang="ko-KR" sz="1400" dirty="0" smtClean="0"/>
              <a:t>");              </a:t>
            </a:r>
          </a:p>
          <a:p>
            <a:r>
              <a:rPr lang="en-US" altLang="ko-KR" sz="1400" b="1" dirty="0" err="1" smtClean="0">
                <a:solidFill>
                  <a:srgbClr val="FF0000"/>
                </a:solidFill>
              </a:rPr>
              <a:t>dojox.cometd.subscribe</a:t>
            </a:r>
            <a:r>
              <a:rPr lang="en-US" altLang="ko-KR" sz="1400" dirty="0" smtClean="0"/>
              <a:t>("</a:t>
            </a:r>
            <a:r>
              <a:rPr lang="en-US" altLang="ko-KR" sz="1400" b="1" dirty="0" smtClean="0">
                <a:solidFill>
                  <a:schemeClr val="bg2"/>
                </a:solidFill>
              </a:rPr>
              <a:t>/service/</a:t>
            </a:r>
            <a:r>
              <a:rPr lang="en-US" altLang="ko-KR" sz="1400" b="1" dirty="0" err="1" smtClean="0">
                <a:solidFill>
                  <a:schemeClr val="bg2"/>
                </a:solidFill>
              </a:rPr>
              <a:t>echo</a:t>
            </a:r>
            <a:r>
              <a:rPr lang="en-US" altLang="ko-KR" sz="1400" dirty="0" err="1" smtClean="0"/>
              <a:t>",</a:t>
            </a:r>
            <a:r>
              <a:rPr lang="en-US" altLang="ko-KR" sz="1400" b="1" dirty="0" err="1" smtClean="0">
                <a:solidFill>
                  <a:srgbClr val="00B050"/>
                </a:solidFill>
              </a:rPr>
              <a:t>echoRpcReturn</a:t>
            </a:r>
            <a:r>
              <a:rPr lang="en-US" altLang="ko-KR" sz="1400" dirty="0" smtClean="0"/>
              <a:t>);            </a:t>
            </a:r>
          </a:p>
          <a:p>
            <a:r>
              <a:rPr lang="en-US" altLang="ko-KR" sz="1400" dirty="0" smtClean="0"/>
              <a:t>}</a:t>
            </a:r>
            <a:endParaRPr lang="ko-KR" altLang="en-US" sz="1400" dirty="0"/>
          </a:p>
        </p:txBody>
      </p:sp>
      <p:cxnSp>
        <p:nvCxnSpPr>
          <p:cNvPr id="8" name="직선 화살표 연결선 7"/>
          <p:cNvCxnSpPr/>
          <p:nvPr/>
        </p:nvCxnSpPr>
        <p:spPr>
          <a:xfrm flipV="1">
            <a:off x="2483768" y="1628800"/>
            <a:ext cx="288032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611560" y="404664"/>
            <a:ext cx="2254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HTML &amp; JS source :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251520" y="3501008"/>
            <a:ext cx="4392488" cy="3356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dirty="0" smtClean="0"/>
              <a:t>function </a:t>
            </a:r>
            <a:r>
              <a:rPr lang="en-US" altLang="ko-KR" sz="1400" dirty="0" err="1" smtClean="0"/>
              <a:t>echoRpc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msg</a:t>
            </a:r>
            <a:r>
              <a:rPr lang="en-US" altLang="ko-KR" sz="1400" dirty="0" smtClean="0"/>
              <a:t>){ </a:t>
            </a:r>
          </a:p>
          <a:p>
            <a:r>
              <a:rPr lang="en-US" altLang="ko-KR" sz="1400" dirty="0" smtClean="0"/>
              <a:t>    </a:t>
            </a:r>
            <a:r>
              <a:rPr lang="en-US" altLang="ko-KR" sz="1400" dirty="0" err="1" smtClean="0"/>
              <a:t>console.debug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msg</a:t>
            </a:r>
            <a:r>
              <a:rPr lang="en-US" altLang="ko-KR" sz="1400" dirty="0" smtClean="0"/>
              <a:t>);                </a:t>
            </a:r>
          </a:p>
          <a:p>
            <a:r>
              <a:rPr lang="en-US" altLang="ko-KR" sz="1400" dirty="0" smtClean="0"/>
              <a:t>    </a:t>
            </a:r>
            <a:r>
              <a:rPr lang="en-US" altLang="ko-KR" sz="1400" b="1" dirty="0" err="1" smtClean="0">
                <a:solidFill>
                  <a:srgbClr val="FF0000"/>
                </a:solidFill>
              </a:rPr>
              <a:t>dojox.cometd.publish</a:t>
            </a:r>
            <a:r>
              <a:rPr lang="en-US" altLang="ko-KR" sz="1400" dirty="0" smtClean="0"/>
              <a:t>("</a:t>
            </a:r>
            <a:r>
              <a:rPr lang="en-US" altLang="ko-KR" sz="1400" b="1" dirty="0" smtClean="0">
                <a:solidFill>
                  <a:schemeClr val="bg2"/>
                </a:solidFill>
              </a:rPr>
              <a:t>/service/echo</a:t>
            </a:r>
            <a:r>
              <a:rPr lang="en-US" altLang="ko-KR" sz="1400" dirty="0" smtClean="0"/>
              <a:t>", </a:t>
            </a:r>
          </a:p>
          <a:p>
            <a:r>
              <a:rPr lang="en-US" altLang="ko-KR" sz="1400" dirty="0" smtClean="0"/>
              <a:t>             { </a:t>
            </a:r>
            <a:r>
              <a:rPr lang="en-US" altLang="ko-KR" sz="1400" dirty="0" err="1" smtClean="0"/>
              <a:t>msg</a:t>
            </a:r>
            <a:r>
              <a:rPr lang="en-US" altLang="ko-KR" sz="1400" dirty="0" smtClean="0"/>
              <a:t>: </a:t>
            </a:r>
            <a:r>
              <a:rPr lang="en-US" altLang="ko-KR" sz="1400" dirty="0" err="1" smtClean="0"/>
              <a:t>msg</a:t>
            </a:r>
            <a:r>
              <a:rPr lang="en-US" altLang="ko-KR" sz="1400" dirty="0" smtClean="0"/>
              <a:t> });            </a:t>
            </a:r>
          </a:p>
          <a:p>
            <a:r>
              <a:rPr lang="en-US" altLang="ko-KR" sz="1400" dirty="0" smtClean="0"/>
              <a:t>}                        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function </a:t>
            </a:r>
            <a:r>
              <a:rPr lang="en-US" altLang="ko-KR" sz="1400" dirty="0" err="1" smtClean="0"/>
              <a:t>echoRpcReturn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msg</a:t>
            </a:r>
            <a:r>
              <a:rPr lang="en-US" altLang="ko-KR" sz="1400" dirty="0" smtClean="0"/>
              <a:t>){               </a:t>
            </a:r>
          </a:p>
          <a:p>
            <a:r>
              <a:rPr lang="en-US" altLang="ko-KR" sz="1400" dirty="0" smtClean="0"/>
              <a:t>     </a:t>
            </a:r>
            <a:r>
              <a:rPr lang="en-US" altLang="ko-KR" sz="1400" dirty="0" err="1" smtClean="0"/>
              <a:t>dojo.byId</a:t>
            </a:r>
            <a:r>
              <a:rPr lang="en-US" altLang="ko-KR" sz="1400" dirty="0" smtClean="0"/>
              <a:t>("responses").</a:t>
            </a:r>
            <a:r>
              <a:rPr lang="en-US" altLang="ko-KR" sz="1400" dirty="0" err="1" smtClean="0"/>
              <a:t>innerHTML</a:t>
            </a:r>
            <a:r>
              <a:rPr lang="en-US" altLang="ko-KR" sz="1400" dirty="0" smtClean="0"/>
              <a:t> += </a:t>
            </a:r>
          </a:p>
          <a:p>
            <a:r>
              <a:rPr lang="en-US" altLang="ko-KR" sz="1400" dirty="0" smtClean="0"/>
              <a:t>    (</a:t>
            </a:r>
            <a:r>
              <a:rPr lang="en-US" altLang="ko-KR" sz="1400" dirty="0" err="1" smtClean="0"/>
              <a:t>msg.timestamp?msg.timestamp</a:t>
            </a:r>
            <a:r>
              <a:rPr lang="en-US" altLang="ko-KR" sz="1400" dirty="0" smtClean="0"/>
              <a:t>:"")+" </a:t>
            </a:r>
          </a:p>
          <a:p>
            <a:r>
              <a:rPr lang="en-US" altLang="ko-KR" sz="1400" dirty="0" smtClean="0"/>
              <a:t>    "+</a:t>
            </a:r>
            <a:r>
              <a:rPr lang="en-US" altLang="ko-KR" sz="1400" dirty="0" err="1" smtClean="0"/>
              <a:t>msg.channel</a:t>
            </a:r>
            <a:r>
              <a:rPr lang="en-US" altLang="ko-KR" sz="1400" dirty="0" smtClean="0"/>
              <a:t>+": "+</a:t>
            </a:r>
            <a:r>
              <a:rPr lang="en-US" altLang="ko-KR" sz="1400" dirty="0" err="1" smtClean="0"/>
              <a:t>msg.data.msg</a:t>
            </a:r>
            <a:r>
              <a:rPr lang="en-US" altLang="ko-KR" sz="1400" dirty="0" smtClean="0"/>
              <a:t>+"\n";  </a:t>
            </a:r>
          </a:p>
          <a:p>
            <a:r>
              <a:rPr lang="en-US" altLang="ko-KR" sz="1400" dirty="0" smtClean="0"/>
              <a:t>}</a:t>
            </a:r>
            <a:endParaRPr lang="ko-KR" altLang="en-US" sz="1400" dirty="0"/>
          </a:p>
        </p:txBody>
      </p:sp>
      <p:cxnSp>
        <p:nvCxnSpPr>
          <p:cNvPr id="18" name="직선 화살표 연결선 17"/>
          <p:cNvCxnSpPr/>
          <p:nvPr/>
        </p:nvCxnSpPr>
        <p:spPr>
          <a:xfrm rot="10800000" flipV="1">
            <a:off x="2411760" y="2708920"/>
            <a:ext cx="3384376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 rot="10800000">
            <a:off x="2411760" y="4221088"/>
            <a:ext cx="302433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 rot="10800000">
            <a:off x="2699792" y="5445224"/>
            <a:ext cx="4824536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9512" y="332656"/>
            <a:ext cx="8856984" cy="6237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200" dirty="0" smtClean="0"/>
              <a:t>public class </a:t>
            </a:r>
            <a:r>
              <a:rPr lang="en-US" altLang="ko-KR" sz="1200" dirty="0" err="1" smtClean="0"/>
              <a:t>CometdDemoServlet</a:t>
            </a:r>
            <a:r>
              <a:rPr lang="en-US" altLang="ko-KR" sz="1200" dirty="0" smtClean="0"/>
              <a:t> extends </a:t>
            </a:r>
            <a:r>
              <a:rPr lang="en-US" altLang="ko-KR" sz="1200" b="1" dirty="0" err="1" smtClean="0"/>
              <a:t>GenericServlet</a:t>
            </a:r>
            <a:endParaRPr lang="en-US" altLang="ko-KR" sz="1200" b="1" dirty="0" smtClean="0"/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@Override    public void init() throws </a:t>
            </a:r>
            <a:r>
              <a:rPr lang="en-US" altLang="ko-KR" sz="1200" dirty="0" err="1" smtClean="0"/>
              <a:t>ServletException</a:t>
            </a:r>
            <a:r>
              <a:rPr lang="en-US" altLang="ko-KR" sz="1200" dirty="0" smtClean="0"/>
              <a:t>    {        </a:t>
            </a:r>
          </a:p>
          <a:p>
            <a:r>
              <a:rPr lang="en-US" altLang="ko-KR" sz="1200" dirty="0" smtClean="0"/>
              <a:t>        </a:t>
            </a:r>
            <a:r>
              <a:rPr lang="en-US" altLang="ko-KR" sz="1200" dirty="0" err="1" smtClean="0"/>
              <a:t>super.init</a:t>
            </a:r>
            <a:r>
              <a:rPr lang="en-US" altLang="ko-KR" sz="1200" dirty="0" smtClean="0"/>
              <a:t>();        </a:t>
            </a:r>
          </a:p>
          <a:p>
            <a:r>
              <a:rPr lang="en-US" altLang="ko-KR" sz="1200" dirty="0" smtClean="0"/>
              <a:t>        final </a:t>
            </a:r>
            <a:r>
              <a:rPr lang="en-US" altLang="ko-KR" sz="1200" b="1" dirty="0" err="1" smtClean="0"/>
              <a:t>BayeuxServerImpl</a:t>
            </a:r>
            <a:r>
              <a:rPr lang="en-US" altLang="ko-KR" sz="1200" dirty="0" smtClean="0"/>
              <a:t> </a:t>
            </a:r>
            <a:r>
              <a:rPr lang="en-US" altLang="ko-KR" sz="1200" b="1" dirty="0" smtClean="0"/>
              <a:t>Bayeux</a:t>
            </a:r>
            <a:r>
              <a:rPr lang="en-US" altLang="ko-KR" sz="1200" dirty="0" smtClean="0"/>
              <a:t> = </a:t>
            </a:r>
          </a:p>
          <a:p>
            <a:pPr lvl="1"/>
            <a:r>
              <a:rPr lang="en-US" altLang="ko-KR" sz="1200" dirty="0" smtClean="0"/>
              <a:t>      (</a:t>
            </a:r>
            <a:r>
              <a:rPr lang="en-US" altLang="ko-KR" sz="1200" dirty="0" err="1" smtClean="0"/>
              <a:t>BayeuxServerImpl</a:t>
            </a:r>
            <a:r>
              <a:rPr lang="en-US" altLang="ko-KR" sz="1200" dirty="0" smtClean="0"/>
              <a:t>)</a:t>
            </a:r>
            <a:r>
              <a:rPr lang="en-US" altLang="ko-KR" sz="1200" dirty="0" err="1" smtClean="0"/>
              <a:t>getServletContext</a:t>
            </a:r>
            <a:r>
              <a:rPr lang="en-US" altLang="ko-KR" sz="1200" dirty="0" smtClean="0"/>
              <a:t>().</a:t>
            </a:r>
            <a:r>
              <a:rPr lang="en-US" altLang="ko-KR" sz="1200" dirty="0" err="1" smtClean="0"/>
              <a:t>getAttribute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BayeuxServer.ATTRIBUTE</a:t>
            </a:r>
            <a:r>
              <a:rPr lang="en-US" altLang="ko-KR" sz="1200" dirty="0" smtClean="0"/>
              <a:t>);        </a:t>
            </a:r>
          </a:p>
          <a:p>
            <a:pPr lvl="1"/>
            <a:r>
              <a:rPr lang="en-US" altLang="ko-KR" sz="1200" b="1" dirty="0" smtClean="0"/>
              <a:t>new </a:t>
            </a:r>
            <a:r>
              <a:rPr lang="en-US" altLang="ko-KR" sz="1200" b="1" dirty="0" err="1" smtClean="0"/>
              <a:t>EchoRPC</a:t>
            </a:r>
            <a:r>
              <a:rPr lang="en-US" altLang="ko-KR" sz="1200" b="1" dirty="0" smtClean="0"/>
              <a:t>(</a:t>
            </a:r>
            <a:r>
              <a:rPr lang="en-US" altLang="ko-KR" sz="1200" b="1" dirty="0" err="1" smtClean="0"/>
              <a:t>bayeux</a:t>
            </a:r>
            <a:r>
              <a:rPr lang="en-US" altLang="ko-KR" sz="1200" b="1" dirty="0" smtClean="0"/>
              <a:t>);    </a:t>
            </a:r>
            <a:r>
              <a:rPr lang="en-US" altLang="ko-KR" sz="1200" dirty="0" smtClean="0"/>
              <a:t>    </a:t>
            </a:r>
          </a:p>
          <a:p>
            <a:pPr lvl="1"/>
            <a:r>
              <a:rPr lang="en-US" altLang="ko-KR" sz="1200" dirty="0" smtClean="0"/>
              <a:t>new Monitor(</a:t>
            </a:r>
            <a:r>
              <a:rPr lang="en-US" altLang="ko-KR" sz="1200" dirty="0" err="1" smtClean="0"/>
              <a:t>bayeux</a:t>
            </a:r>
            <a:r>
              <a:rPr lang="en-US" altLang="ko-KR" sz="1200" dirty="0" smtClean="0"/>
              <a:t>);        </a:t>
            </a:r>
          </a:p>
          <a:p>
            <a:pPr lvl="1"/>
            <a:r>
              <a:rPr lang="en-US" altLang="ko-KR" sz="1200" dirty="0" smtClean="0"/>
              <a:t>new </a:t>
            </a:r>
            <a:r>
              <a:rPr lang="en-US" altLang="ko-KR" sz="1200" dirty="0" err="1" smtClean="0"/>
              <a:t>ChatService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bayeux</a:t>
            </a:r>
            <a:r>
              <a:rPr lang="en-US" altLang="ko-KR" sz="1200" dirty="0" smtClean="0"/>
              <a:t>);        </a:t>
            </a:r>
          </a:p>
          <a:p>
            <a:pPr lvl="1"/>
            <a:r>
              <a:rPr lang="en-US" altLang="ko-KR" sz="1200" dirty="0" err="1" smtClean="0"/>
              <a:t>bayeux.addExtension</a:t>
            </a:r>
            <a:r>
              <a:rPr lang="en-US" altLang="ko-KR" sz="1200" dirty="0" smtClean="0"/>
              <a:t>(new </a:t>
            </a:r>
            <a:r>
              <a:rPr lang="en-US" altLang="ko-KR" sz="1200" dirty="0" err="1" smtClean="0"/>
              <a:t>TimesyncExtension</a:t>
            </a:r>
            <a:r>
              <a:rPr lang="en-US" altLang="ko-KR" sz="1200" dirty="0" smtClean="0"/>
              <a:t>());        </a:t>
            </a:r>
          </a:p>
          <a:p>
            <a:pPr lvl="1"/>
            <a:r>
              <a:rPr lang="en-US" altLang="ko-KR" sz="1200" dirty="0" err="1" smtClean="0"/>
              <a:t>bayeux.addExtension</a:t>
            </a:r>
            <a:r>
              <a:rPr lang="en-US" altLang="ko-KR" sz="1200" dirty="0" smtClean="0"/>
              <a:t>(new </a:t>
            </a:r>
            <a:r>
              <a:rPr lang="en-US" altLang="ko-KR" sz="1200" dirty="0" err="1" smtClean="0"/>
              <a:t>AcknowledgedMessagesExtension</a:t>
            </a:r>
            <a:r>
              <a:rPr lang="en-US" altLang="ko-KR" sz="1200" dirty="0" smtClean="0"/>
              <a:t>());        </a:t>
            </a:r>
          </a:p>
          <a:p>
            <a:pPr lvl="1"/>
            <a:r>
              <a:rPr lang="en-US" altLang="ko-KR" sz="1200" dirty="0" err="1" smtClean="0"/>
              <a:t>bayeux.createIfAbsent</a:t>
            </a:r>
            <a:r>
              <a:rPr lang="en-US" altLang="ko-KR" sz="1200" dirty="0" smtClean="0"/>
              <a:t>("/</a:t>
            </a:r>
            <a:r>
              <a:rPr lang="en-US" altLang="ko-KR" sz="1200" dirty="0" err="1" smtClean="0"/>
              <a:t>foo</a:t>
            </a:r>
            <a:r>
              <a:rPr lang="en-US" altLang="ko-KR" sz="1200" dirty="0" smtClean="0"/>
              <a:t>/bar/</a:t>
            </a:r>
            <a:r>
              <a:rPr lang="en-US" altLang="ko-KR" sz="1200" dirty="0" err="1" smtClean="0"/>
              <a:t>baz",new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ConfigurableServerChannel.Initializer</a:t>
            </a:r>
            <a:r>
              <a:rPr lang="en-US" altLang="ko-KR" sz="1200" dirty="0" smtClean="0"/>
              <a:t>(){            </a:t>
            </a:r>
          </a:p>
          <a:p>
            <a:pPr lvl="2"/>
            <a:r>
              <a:rPr lang="en-US" altLang="ko-KR" sz="1200" dirty="0" smtClean="0"/>
              <a:t>@Override            </a:t>
            </a:r>
          </a:p>
          <a:p>
            <a:pPr lvl="2"/>
            <a:r>
              <a:rPr lang="en-US" altLang="ko-KR" sz="1200" dirty="0" smtClean="0"/>
              <a:t>public void </a:t>
            </a:r>
            <a:r>
              <a:rPr lang="en-US" altLang="ko-KR" sz="1200" dirty="0" err="1" smtClean="0"/>
              <a:t>configureChannel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ConfigurableServerChannel</a:t>
            </a:r>
            <a:r>
              <a:rPr lang="en-US" altLang="ko-KR" sz="1200" dirty="0" smtClean="0"/>
              <a:t> channel)            {                </a:t>
            </a:r>
          </a:p>
          <a:p>
            <a:pPr lvl="2"/>
            <a:r>
              <a:rPr lang="en-US" altLang="ko-KR" sz="1200" dirty="0" smtClean="0"/>
              <a:t>	</a:t>
            </a:r>
            <a:r>
              <a:rPr lang="en-US" altLang="ko-KR" sz="1200" b="1" dirty="0" err="1" smtClean="0"/>
              <a:t>channel.setPersistent</a:t>
            </a:r>
            <a:r>
              <a:rPr lang="en-US" altLang="ko-KR" sz="1200" b="1" dirty="0" smtClean="0"/>
              <a:t>(true);  </a:t>
            </a:r>
            <a:r>
              <a:rPr lang="en-US" altLang="ko-KR" sz="1200" dirty="0" smtClean="0"/>
              <a:t>          </a:t>
            </a:r>
          </a:p>
          <a:p>
            <a:pPr lvl="2"/>
            <a:r>
              <a:rPr lang="en-US" altLang="ko-KR" sz="1200" dirty="0" smtClean="0"/>
              <a:t>}        </a:t>
            </a:r>
          </a:p>
          <a:p>
            <a:pPr lvl="1"/>
            <a:r>
              <a:rPr lang="en-US" altLang="ko-KR" sz="1200" dirty="0" smtClean="0"/>
              <a:t>});        </a:t>
            </a:r>
          </a:p>
          <a:p>
            <a:pPr lvl="1"/>
            <a:endParaRPr lang="en-US" altLang="ko-KR" sz="1200" dirty="0" smtClean="0"/>
          </a:p>
          <a:p>
            <a:pPr lvl="1"/>
            <a:r>
              <a:rPr lang="en-US" altLang="ko-KR" sz="1200" dirty="0" smtClean="0"/>
              <a:t>if (</a:t>
            </a:r>
            <a:r>
              <a:rPr lang="en-US" altLang="ko-KR" sz="1200" dirty="0" err="1" smtClean="0"/>
              <a:t>bayeux.getLogger</a:t>
            </a:r>
            <a:r>
              <a:rPr lang="en-US" altLang="ko-KR" sz="1200" dirty="0" smtClean="0"/>
              <a:t>().</a:t>
            </a:r>
            <a:r>
              <a:rPr lang="en-US" altLang="ko-KR" sz="1200" dirty="0" err="1" smtClean="0"/>
              <a:t>isDebugEnabled</a:t>
            </a:r>
            <a:r>
              <a:rPr lang="en-US" altLang="ko-KR" sz="1200" dirty="0" smtClean="0"/>
              <a:t>())            </a:t>
            </a:r>
          </a:p>
          <a:p>
            <a:pPr lvl="1"/>
            <a:r>
              <a:rPr lang="en-US" altLang="ko-KR" sz="1200" dirty="0" smtClean="0"/>
              <a:t>    </a:t>
            </a:r>
            <a:r>
              <a:rPr lang="en-US" altLang="ko-KR" sz="1200" dirty="0" err="1" smtClean="0"/>
              <a:t>System.err.println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bayeux.dump</a:t>
            </a:r>
            <a:r>
              <a:rPr lang="en-US" altLang="ko-KR" sz="1200" dirty="0" smtClean="0"/>
              <a:t>());    </a:t>
            </a:r>
          </a:p>
          <a:p>
            <a:pPr lvl="1"/>
            <a:r>
              <a:rPr lang="en-US" altLang="ko-KR" sz="1200" dirty="0" smtClean="0"/>
              <a:t>}</a:t>
            </a:r>
          </a:p>
          <a:p>
            <a:r>
              <a:rPr lang="en-US" altLang="ko-KR" sz="1200" dirty="0" smtClean="0"/>
              <a:t>}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 public static class </a:t>
            </a:r>
            <a:r>
              <a:rPr lang="en-US" altLang="ko-KR" sz="1200" dirty="0" err="1" smtClean="0"/>
              <a:t>EchoRPC</a:t>
            </a:r>
            <a:r>
              <a:rPr lang="en-US" altLang="ko-KR" sz="1200" dirty="0" smtClean="0"/>
              <a:t> extends </a:t>
            </a:r>
            <a:r>
              <a:rPr lang="en-US" altLang="ko-KR" sz="1200" b="1" dirty="0" err="1" smtClean="0">
                <a:solidFill>
                  <a:srgbClr val="FF0000"/>
                </a:solidFill>
              </a:rPr>
              <a:t>AbstractService</a:t>
            </a:r>
            <a:r>
              <a:rPr lang="en-US" altLang="ko-KR" sz="1200" dirty="0" smtClean="0"/>
              <a:t>    {        </a:t>
            </a:r>
          </a:p>
          <a:p>
            <a:pPr lvl="1"/>
            <a:r>
              <a:rPr lang="en-US" altLang="ko-KR" sz="1200" dirty="0" smtClean="0"/>
              <a:t>public </a:t>
            </a:r>
            <a:r>
              <a:rPr lang="en-US" altLang="ko-KR" sz="1200" dirty="0" err="1" smtClean="0"/>
              <a:t>EchoRPC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BayeuxServer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bayeux</a:t>
            </a:r>
            <a:r>
              <a:rPr lang="en-US" altLang="ko-KR" sz="1200" dirty="0" smtClean="0"/>
              <a:t>)        {            </a:t>
            </a:r>
          </a:p>
          <a:p>
            <a:pPr lvl="2"/>
            <a:r>
              <a:rPr lang="en-US" altLang="ko-KR" sz="1200" dirty="0" smtClean="0"/>
              <a:t>super(</a:t>
            </a:r>
            <a:r>
              <a:rPr lang="en-US" altLang="ko-KR" sz="1200" dirty="0" err="1" smtClean="0"/>
              <a:t>bayeux,"echo</a:t>
            </a:r>
            <a:r>
              <a:rPr lang="en-US" altLang="ko-KR" sz="1200" dirty="0" smtClean="0"/>
              <a:t>");            </a:t>
            </a:r>
          </a:p>
          <a:p>
            <a:pPr lvl="2"/>
            <a:r>
              <a:rPr lang="en-US" altLang="ko-KR" sz="1200" b="1" dirty="0" err="1" smtClean="0">
                <a:solidFill>
                  <a:srgbClr val="FF0000"/>
                </a:solidFill>
              </a:rPr>
              <a:t>addService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("/service/</a:t>
            </a:r>
            <a:r>
              <a:rPr lang="en-US" altLang="ko-KR" sz="1200" b="1" dirty="0" err="1" smtClean="0">
                <a:solidFill>
                  <a:srgbClr val="FF0000"/>
                </a:solidFill>
              </a:rPr>
              <a:t>echo","doEcho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");   //binding    </a:t>
            </a:r>
          </a:p>
          <a:p>
            <a:pPr lvl="1"/>
            <a:r>
              <a:rPr lang="en-US" altLang="ko-KR" sz="1200" dirty="0" smtClean="0"/>
              <a:t> }        </a:t>
            </a:r>
          </a:p>
          <a:p>
            <a:pPr lvl="1"/>
            <a:endParaRPr lang="en-US" altLang="ko-KR" sz="1200" dirty="0" smtClean="0"/>
          </a:p>
          <a:p>
            <a:pPr lvl="1"/>
            <a:r>
              <a:rPr lang="en-US" altLang="ko-KR" sz="1200" dirty="0" smtClean="0"/>
              <a:t>public Object </a:t>
            </a:r>
            <a:r>
              <a:rPr lang="en-US" altLang="ko-KR" sz="1200" dirty="0" err="1" smtClean="0"/>
              <a:t>doEcho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ServerSession</a:t>
            </a:r>
            <a:r>
              <a:rPr lang="en-US" altLang="ko-KR" sz="1200" dirty="0" smtClean="0"/>
              <a:t> session, Object data)        {            </a:t>
            </a:r>
          </a:p>
          <a:p>
            <a:pPr lvl="1"/>
            <a:r>
              <a:rPr lang="en-US" altLang="ko-KR" sz="1200" dirty="0" smtClean="0"/>
              <a:t>     Log.info("ECHO from "+session+" "+data);           </a:t>
            </a:r>
          </a:p>
          <a:p>
            <a:pPr lvl="1"/>
            <a:r>
              <a:rPr lang="en-US" altLang="ko-KR" sz="1200" dirty="0" smtClean="0"/>
              <a:t>     return data;        </a:t>
            </a:r>
          </a:p>
          <a:p>
            <a:pPr lvl="1"/>
            <a:r>
              <a:rPr lang="en-US" altLang="ko-KR" sz="1200" dirty="0" smtClean="0"/>
              <a:t>}    </a:t>
            </a:r>
          </a:p>
          <a:p>
            <a:r>
              <a:rPr lang="en-US" altLang="ko-KR" sz="1200" dirty="0" smtClean="0"/>
              <a:t>}</a:t>
            </a:r>
            <a:endParaRPr lang="ko-KR" altLang="en-US" sz="1200" dirty="0"/>
          </a:p>
        </p:txBody>
      </p:sp>
      <p:sp>
        <p:nvSpPr>
          <p:cNvPr id="5" name="직사각형 4"/>
          <p:cNvSpPr/>
          <p:nvPr/>
        </p:nvSpPr>
        <p:spPr>
          <a:xfrm>
            <a:off x="323528" y="-27384"/>
            <a:ext cx="1590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Java source : </a:t>
            </a:r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140968"/>
            <a:ext cx="4221594" cy="197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619672" y="2132856"/>
            <a:ext cx="5760640" cy="20882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0" dirty="0" smtClean="0"/>
              <a:t>기타</a:t>
            </a:r>
            <a:endParaRPr lang="ko-KR" altLang="en-US" sz="8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7152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 smtClean="0"/>
              <a:t>Asynchronous Ajax </a:t>
            </a:r>
            <a:r>
              <a:rPr lang="en-US" altLang="ko-KR" sz="3600" dirty="0" err="1" smtClean="0"/>
              <a:t>DemoGlassFish</a:t>
            </a:r>
            <a:r>
              <a:rPr lang="en-US" altLang="ko-KR" sz="3600" dirty="0" smtClean="0"/>
              <a:t> project/Project Grizzly with </a:t>
            </a:r>
            <a:r>
              <a:rPr lang="en-US" altLang="ko-KR" sz="3600" dirty="0" err="1" smtClean="0"/>
              <a:t>ICEfaces</a:t>
            </a:r>
            <a:endParaRPr lang="ko-KR" altLang="en-US" sz="3600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335959" cy="253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581128"/>
            <a:ext cx="3155265" cy="4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6588224" y="2780928"/>
            <a:ext cx="64807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/>
          <p:cNvCxnSpPr/>
          <p:nvPr/>
        </p:nvCxnSpPr>
        <p:spPr>
          <a:xfrm rot="5400000">
            <a:off x="6156176" y="3717032"/>
            <a:ext cx="1584176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5373216"/>
            <a:ext cx="3205757" cy="44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화살표 연결선 9"/>
          <p:cNvCxnSpPr/>
          <p:nvPr/>
        </p:nvCxnSpPr>
        <p:spPr>
          <a:xfrm rot="5400000">
            <a:off x="6769038" y="5192402"/>
            <a:ext cx="36004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6876256" y="4869160"/>
            <a:ext cx="64807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427984" y="5589240"/>
            <a:ext cx="64807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653136"/>
            <a:ext cx="2751013" cy="172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직선 화살표 연결선 15"/>
          <p:cNvCxnSpPr/>
          <p:nvPr/>
        </p:nvCxnSpPr>
        <p:spPr>
          <a:xfrm rot="5400000">
            <a:off x="251520" y="3573016"/>
            <a:ext cx="1872208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3707904" y="602128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dirty="0" smtClean="0"/>
              <a:t>http://auctionmonitor.icefaces.org/auctionMonitor/</a:t>
            </a:r>
            <a:endParaRPr lang="ko-KR" alt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Facebook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971600" y="6021288"/>
            <a:ext cx="7632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http://coderrr.wordpress.com/2008/05/06/facebook-chat-api/</a:t>
            </a:r>
            <a:endParaRPr lang="ko-KR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268760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오픈 </a:t>
            </a:r>
            <a:r>
              <a:rPr lang="en-US" altLang="ko-KR" dirty="0" smtClean="0"/>
              <a:t>comet </a:t>
            </a:r>
            <a:r>
              <a:rPr lang="en-US" altLang="ko-KR" dirty="0" err="1" smtClean="0"/>
              <a:t>api</a:t>
            </a:r>
            <a:endParaRPr lang="ko-KR" altLang="en-US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70675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611560" y="2420888"/>
            <a:ext cx="2135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/>
              <a:t>Web chatting </a:t>
            </a:r>
            <a:r>
              <a:rPr lang="ko-KR" altLang="en-US" dirty="0" smtClean="0"/>
              <a:t>구현</a:t>
            </a:r>
            <a:endParaRPr lang="ko-KR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780928"/>
            <a:ext cx="36358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52936"/>
            <a:ext cx="406661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>
          <a:xfrm>
            <a:off x="899592" y="6334780"/>
            <a:ext cx="6030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" dirty="0" smtClean="0"/>
              <a:t>http://hoons.kr/common/FileDown.aspx?FileName=%2FFilepload%2F20100415+%EB%A6%AC%EB%B2%84%EC%8A%A4+Ajax+%EC%BD%94%EB%A9%A7%EC%9D%98+%EC%86%8C%EA%B0%9C%EC%99%80+%EA%B5%AC%ED%98%84+%EC%A0%84%EB%9E%B5_1280x720.pdf&amp;RealFileName=%2FFileUpload%2F20100415+%EB%A6%AC%EB%B2%84%EC%8A%A4+Ajax+%EC%BD%94%EB%A9%A7%EC%9D%98+%EC%86%8C%EA%B0%9C%EC%99%80+%EA%B5%AC%ED%98%84+%EC%A0%84%EB%9E%B5_1280x720.pdf</a:t>
            </a:r>
            <a:endParaRPr lang="ko-KR" altLang="en-US" sz="7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기타 외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552728" cy="519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1547664" y="6550223"/>
            <a:ext cx="31140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/>
              <a:t>http://cometdaily.com/maturity.html</a:t>
            </a:r>
            <a:endParaRPr lang="ko-KR" altLang="en-US" sz="1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436510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dirty="0" err="1" smtClean="0"/>
              <a:t>Servlet</a:t>
            </a:r>
            <a:r>
              <a:rPr lang="en-US" altLang="ko-KR" dirty="0" smtClean="0"/>
              <a:t> Container</a:t>
            </a:r>
            <a:endParaRPr lang="ko-KR" altLang="en-US" dirty="0"/>
          </a:p>
        </p:txBody>
      </p:sp>
      <p:pic>
        <p:nvPicPr>
          <p:cNvPr id="69635" name="Picture 3" descr="http://blog.jinbo.net/files1/109/rudnf/images/200803/220930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620688"/>
            <a:ext cx="2736304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917848"/>
            <a:ext cx="8352928" cy="2367136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기존 </a:t>
            </a:r>
            <a:r>
              <a:rPr lang="en-US" altLang="ko-KR" dirty="0" err="1" smtClean="0"/>
              <a:t>Servlet</a:t>
            </a:r>
            <a:r>
              <a:rPr lang="en-US" altLang="ko-KR" dirty="0" smtClean="0"/>
              <a:t> (AJP)</a:t>
            </a:r>
            <a:br>
              <a:rPr lang="en-US" altLang="ko-KR" dirty="0" smtClean="0"/>
            </a:br>
            <a:r>
              <a:rPr lang="en-US" altLang="ko-KR" sz="3600" dirty="0" smtClean="0"/>
              <a:t>A Connection =(match) A Thread</a:t>
            </a:r>
            <a:endParaRPr lang="ko-KR" altLang="en-US" dirty="0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39552" y="4302224"/>
            <a:ext cx="8352928" cy="2367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Async</a:t>
            </a:r>
            <a:r>
              <a:rPr lang="en-US" altLang="ko-KR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ko-KR" sz="4400" dirty="0" err="1" smtClean="0">
                <a:latin typeface="+mj-lt"/>
                <a:ea typeface="+mj-ea"/>
                <a:cs typeface="+mj-cs"/>
              </a:rPr>
              <a:t>Servlet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Connection !=(not match) A Thread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476672"/>
            <a:ext cx="6051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제가 가지고 있었던 큰 오해는 </a:t>
            </a:r>
            <a:r>
              <a:rPr lang="ko-KR" altLang="en-US" dirty="0" err="1" smtClean="0"/>
              <a:t>톰캣</a:t>
            </a:r>
            <a:r>
              <a:rPr lang="ko-KR" altLang="en-US" dirty="0" smtClean="0"/>
              <a:t> </a:t>
            </a:r>
            <a:r>
              <a:rPr lang="en-US" altLang="ko-KR" dirty="0" smtClean="0"/>
              <a:t>6 Connector</a:t>
            </a:r>
            <a:r>
              <a:rPr lang="ko-KR" altLang="en-US" dirty="0" smtClean="0"/>
              <a:t>는 모두 </a:t>
            </a:r>
            <a:endParaRPr lang="en-US" altLang="ko-KR" dirty="0" smtClean="0"/>
          </a:p>
          <a:p>
            <a:r>
              <a:rPr lang="en-US" altLang="ko-KR" dirty="0" smtClean="0"/>
              <a:t>thread per connection</a:t>
            </a:r>
            <a:r>
              <a:rPr lang="ko-KR" altLang="en-US" dirty="0" smtClean="0"/>
              <a:t>인줄 알았습니다</a:t>
            </a:r>
            <a:r>
              <a:rPr lang="en-US" altLang="ko-KR" dirty="0" smtClean="0"/>
              <a:t>..</a:t>
            </a:r>
            <a:endParaRPr lang="ko-KR" altLang="en-US" dirty="0"/>
          </a:p>
        </p:txBody>
      </p:sp>
      <p:sp>
        <p:nvSpPr>
          <p:cNvPr id="7" name="십자형 6"/>
          <p:cNvSpPr/>
          <p:nvPr/>
        </p:nvSpPr>
        <p:spPr>
          <a:xfrm>
            <a:off x="4067944" y="3068960"/>
            <a:ext cx="1368152" cy="1296144"/>
          </a:xfrm>
          <a:prstGeom prst="plus">
            <a:avLst>
              <a:gd name="adj" fmla="val 4278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684642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2411760" y="5589240"/>
            <a:ext cx="6174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http://weblogs.java.net/blog/mode/servlet3.0/servlet3.0-javaone09.pdf</a:t>
            </a:r>
            <a:endParaRPr lang="ko-KR" altLang="en-US" sz="12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1912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99592" y="4365104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C++ network programming : mastering complexity with ACE and patterns (BOOK)</a:t>
            </a:r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404664"/>
            <a:ext cx="7624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Thread Per connection </a:t>
            </a:r>
            <a:r>
              <a:rPr lang="en-US" altLang="ko-KR" sz="2800" dirty="0" err="1" smtClean="0"/>
              <a:t>vs</a:t>
            </a:r>
            <a:r>
              <a:rPr lang="en-US" altLang="ko-KR" sz="2800" dirty="0" smtClean="0"/>
              <a:t> Thread Per Request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4941168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BIO : Thread per connection  =&gt; </a:t>
            </a:r>
            <a:r>
              <a:rPr lang="ko-KR" altLang="en-US" dirty="0" smtClean="0"/>
              <a:t>기존 사용 모델 </a:t>
            </a:r>
            <a:r>
              <a:rPr lang="en-US" altLang="ko-KR" dirty="0" smtClean="0"/>
              <a:t>(AJP)</a:t>
            </a:r>
          </a:p>
          <a:p>
            <a:r>
              <a:rPr lang="en-US" altLang="ko-KR" dirty="0" smtClean="0"/>
              <a:t>                                       =&gt; blocking </a:t>
            </a:r>
            <a:r>
              <a:rPr lang="ko-KR" altLang="en-US" dirty="0" smtClean="0"/>
              <a:t>개념 </a:t>
            </a:r>
            <a:r>
              <a:rPr lang="en-US" altLang="ko-KR" dirty="0" smtClean="0"/>
              <a:t>(simple)</a:t>
            </a:r>
          </a:p>
          <a:p>
            <a:r>
              <a:rPr lang="en-US" altLang="ko-KR" dirty="0" smtClean="0"/>
              <a:t>                                       =&gt; Thread</a:t>
            </a:r>
            <a:r>
              <a:rPr lang="ko-KR" altLang="en-US" dirty="0" smtClean="0"/>
              <a:t>가 중요개념 </a:t>
            </a:r>
            <a:endParaRPr lang="en-US" altLang="ko-KR" dirty="0" smtClean="0"/>
          </a:p>
          <a:p>
            <a:r>
              <a:rPr lang="en-US" altLang="ko-KR" dirty="0" smtClean="0"/>
              <a:t>NIO : Thread Per Request =&gt; Comet Container </a:t>
            </a:r>
            <a:r>
              <a:rPr lang="ko-KR" altLang="en-US" dirty="0" smtClean="0"/>
              <a:t>및 </a:t>
            </a:r>
            <a:r>
              <a:rPr lang="en-US" altLang="ko-KR" dirty="0" err="1" smtClean="0"/>
              <a:t>Servlet</a:t>
            </a:r>
            <a:r>
              <a:rPr lang="en-US" altLang="ko-KR" dirty="0" smtClean="0"/>
              <a:t> 3.0 </a:t>
            </a:r>
          </a:p>
          <a:p>
            <a:r>
              <a:rPr lang="en-US" altLang="ko-KR" dirty="0" smtClean="0"/>
              <a:t>                                  =&gt; State Machine </a:t>
            </a:r>
          </a:p>
          <a:p>
            <a:r>
              <a:rPr lang="en-US" altLang="ko-KR" dirty="0" smtClean="0"/>
              <a:t>                                  =&gt; Memory</a:t>
            </a:r>
            <a:r>
              <a:rPr lang="ko-KR" altLang="en-US" dirty="0" smtClean="0"/>
              <a:t>가 중요 개념 </a:t>
            </a:r>
            <a:r>
              <a:rPr lang="en-US" altLang="ko-KR" dirty="0" smtClean="0"/>
              <a:t>(GC</a:t>
            </a:r>
            <a:r>
              <a:rPr lang="ko-KR" altLang="en-US" dirty="0" smtClean="0"/>
              <a:t>고민</a:t>
            </a:r>
            <a:r>
              <a:rPr lang="en-US" altLang="ko-KR" dirty="0" smtClean="0"/>
              <a:t>)                                    </a:t>
            </a:r>
          </a:p>
        </p:txBody>
      </p:sp>
      <p:cxnSp>
        <p:nvCxnSpPr>
          <p:cNvPr id="11" name="직선 연결선 10"/>
          <p:cNvCxnSpPr/>
          <p:nvPr/>
        </p:nvCxnSpPr>
        <p:spPr>
          <a:xfrm>
            <a:off x="5652120" y="1484784"/>
            <a:ext cx="1872208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2627784" y="1683874"/>
            <a:ext cx="1872208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4499992" y="3140968"/>
            <a:ext cx="3024336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Comet </a:t>
            </a:r>
            <a:r>
              <a:rPr lang="ko-KR" altLang="en-US" dirty="0" smtClean="0"/>
              <a:t>지원 </a:t>
            </a:r>
            <a:r>
              <a:rPr lang="en-US" altLang="ko-KR" dirty="0" err="1" smtClean="0"/>
              <a:t>Servlet</a:t>
            </a:r>
            <a:r>
              <a:rPr lang="en-US" altLang="ko-KR" dirty="0" smtClean="0"/>
              <a:t> Container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069160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 err="1" smtClean="0"/>
              <a:t>Servlet</a:t>
            </a:r>
            <a:r>
              <a:rPr lang="en-US" altLang="ko-KR" dirty="0" smtClean="0"/>
              <a:t> 3.0 </a:t>
            </a:r>
            <a:r>
              <a:rPr lang="ko-KR" altLang="en-US" dirty="0" err="1" smtClean="0"/>
              <a:t>스펙이</a:t>
            </a:r>
            <a:r>
              <a:rPr lang="ko-KR" altLang="en-US" dirty="0" smtClean="0"/>
              <a:t> 만들어지는 </a:t>
            </a:r>
            <a:r>
              <a:rPr lang="ko-KR" altLang="en-US" dirty="0" err="1" smtClean="0"/>
              <a:t>과정속에서</a:t>
            </a:r>
            <a:r>
              <a:rPr lang="ko-KR" altLang="en-US" dirty="0" smtClean="0"/>
              <a:t> 다양하게 시도됨</a:t>
            </a:r>
            <a:endParaRPr lang="en-US" altLang="ko-KR" dirty="0" smtClean="0"/>
          </a:p>
          <a:p>
            <a:r>
              <a:rPr lang="en-US" altLang="ko-KR" dirty="0" smtClean="0"/>
              <a:t>Tomcat </a:t>
            </a:r>
          </a:p>
          <a:p>
            <a:pPr lvl="1"/>
            <a:r>
              <a:rPr lang="en-US" altLang="ko-KR" dirty="0" smtClean="0"/>
              <a:t>Version 6 : </a:t>
            </a:r>
            <a:r>
              <a:rPr lang="en-US" altLang="ko-KR" dirty="0" err="1" smtClean="0"/>
              <a:t>CometProcessor</a:t>
            </a:r>
            <a:r>
              <a:rPr lang="en-US" altLang="ko-KR" dirty="0" smtClean="0"/>
              <a:t> </a:t>
            </a:r>
            <a:r>
              <a:rPr lang="ko-KR" altLang="en-US" dirty="0" smtClean="0"/>
              <a:t>도입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Version 7 : </a:t>
            </a:r>
            <a:r>
              <a:rPr lang="en-US" altLang="ko-KR" dirty="0" err="1" smtClean="0"/>
              <a:t>servlet</a:t>
            </a:r>
            <a:r>
              <a:rPr lang="en-US" altLang="ko-KR" dirty="0" smtClean="0"/>
              <a:t> 3.0 (</a:t>
            </a:r>
            <a:r>
              <a:rPr lang="en-US" altLang="ko-KR" dirty="0" err="1" smtClean="0"/>
              <a:t>AsyncContext</a:t>
            </a:r>
            <a:r>
              <a:rPr lang="en-US" altLang="ko-KR" dirty="0" smtClean="0"/>
              <a:t>)</a:t>
            </a:r>
            <a:r>
              <a:rPr lang="ko-KR" altLang="en-US" dirty="0" smtClean="0"/>
              <a:t>도입</a:t>
            </a:r>
            <a:endParaRPr lang="en-US" altLang="ko-KR" dirty="0" smtClean="0"/>
          </a:p>
          <a:p>
            <a:r>
              <a:rPr lang="en-US" altLang="ko-KR" dirty="0" smtClean="0"/>
              <a:t>Jetty</a:t>
            </a:r>
          </a:p>
          <a:p>
            <a:pPr lvl="1"/>
            <a:r>
              <a:rPr lang="en-US" altLang="ko-KR" dirty="0" smtClean="0"/>
              <a:t>Version 6 : Continuation </a:t>
            </a:r>
            <a:r>
              <a:rPr lang="ko-KR" altLang="en-US" dirty="0" smtClean="0"/>
              <a:t>도입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Version 7  : Continuation </a:t>
            </a:r>
            <a:r>
              <a:rPr lang="ko-KR" altLang="en-US" dirty="0" smtClean="0"/>
              <a:t>쓸만하게</a:t>
            </a:r>
            <a:r>
              <a:rPr lang="en-US" altLang="ko-KR" dirty="0" smtClean="0"/>
              <a:t>..</a:t>
            </a:r>
          </a:p>
          <a:p>
            <a:pPr lvl="1"/>
            <a:r>
              <a:rPr lang="en-US" altLang="ko-KR" dirty="0" smtClean="0"/>
              <a:t>Version 8 (</a:t>
            </a:r>
            <a:r>
              <a:rPr lang="ko-KR" altLang="en-US" dirty="0" smtClean="0"/>
              <a:t>현재 </a:t>
            </a:r>
            <a:r>
              <a:rPr lang="en-US" altLang="ko-KR" dirty="0" smtClean="0"/>
              <a:t>Experimental) : </a:t>
            </a:r>
            <a:r>
              <a:rPr lang="en-US" altLang="ko-KR" dirty="0" err="1" smtClean="0"/>
              <a:t>servlet</a:t>
            </a:r>
            <a:r>
              <a:rPr lang="en-US" altLang="ko-KR" dirty="0" smtClean="0"/>
              <a:t> 3.0</a:t>
            </a:r>
          </a:p>
          <a:p>
            <a:r>
              <a:rPr lang="ko-KR" altLang="en-US" dirty="0" smtClean="0"/>
              <a:t>기타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Grizzly</a:t>
            </a:r>
            <a:r>
              <a:rPr lang="ko-KR" altLang="en-US" dirty="0" smtClean="0"/>
              <a:t>의 </a:t>
            </a:r>
            <a:r>
              <a:rPr lang="en-US" altLang="ko-KR" dirty="0" err="1" smtClean="0"/>
              <a:t>CometEngine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ComentHandler</a:t>
            </a:r>
            <a:r>
              <a:rPr lang="en-US" altLang="ko-KR" dirty="0" smtClean="0"/>
              <a:t>), </a:t>
            </a:r>
            <a:br>
              <a:rPr lang="en-US" altLang="ko-KR" dirty="0" smtClean="0"/>
            </a:br>
            <a:r>
              <a:rPr lang="en-US" altLang="ko-KR" dirty="0" smtClean="0"/>
              <a:t>Resin</a:t>
            </a:r>
            <a:r>
              <a:rPr lang="ko-KR" altLang="en-US" dirty="0" smtClean="0"/>
              <a:t>의 </a:t>
            </a:r>
            <a:r>
              <a:rPr lang="en-US" altLang="ko-KR" dirty="0" err="1" smtClean="0"/>
              <a:t>GenericCometServlet</a:t>
            </a:r>
            <a:r>
              <a:rPr lang="en-US" altLang="ko-KR" dirty="0" smtClean="0"/>
              <a:t>(suspend), </a:t>
            </a:r>
            <a:br>
              <a:rPr lang="en-US" altLang="ko-KR" dirty="0" smtClean="0"/>
            </a:br>
            <a:r>
              <a:rPr lang="en-US" altLang="ko-KR" dirty="0" err="1" smtClean="0"/>
              <a:t>WebLogic</a:t>
            </a:r>
            <a:r>
              <a:rPr lang="ko-KR" altLang="en-US" dirty="0" smtClean="0"/>
              <a:t>의 </a:t>
            </a:r>
            <a:r>
              <a:rPr lang="en-US" altLang="ko-KR" dirty="0" err="1" smtClean="0"/>
              <a:t>AsbstractAsyncServlet</a:t>
            </a:r>
            <a:r>
              <a:rPr lang="en-US" altLang="ko-KR" dirty="0" smtClean="0"/>
              <a:t>(notify),</a:t>
            </a:r>
            <a:br>
              <a:rPr lang="en-US" altLang="ko-KR" dirty="0" smtClean="0"/>
            </a:br>
            <a:r>
              <a:rPr lang="en-US" altLang="ko-KR" dirty="0" smtClean="0"/>
              <a:t>Glassfish</a:t>
            </a:r>
            <a:r>
              <a:rPr lang="ko-KR" altLang="en-US" dirty="0" smtClean="0"/>
              <a:t>도 존재</a:t>
            </a:r>
            <a:r>
              <a:rPr lang="en-US" altLang="ko-KR" dirty="0" smtClean="0"/>
              <a:t>..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Resin (Jetty </a:t>
            </a:r>
            <a:r>
              <a:rPr lang="ko-KR" altLang="en-US" dirty="0" err="1" smtClean="0"/>
              <a:t>비슷</a:t>
            </a:r>
            <a:r>
              <a:rPr lang="en-US" altLang="ko-KR" dirty="0" smtClean="0"/>
              <a:t>)</a:t>
            </a:r>
            <a:br>
              <a:rPr lang="en-US" altLang="ko-KR" dirty="0" smtClean="0"/>
            </a:br>
            <a:r>
              <a:rPr lang="en-US" altLang="ko-KR" dirty="0" smtClean="0"/>
              <a:t>State Machine</a:t>
            </a:r>
            <a:endParaRPr lang="ko-KR" altLang="en-US" dirty="0"/>
          </a:p>
        </p:txBody>
      </p:sp>
      <p:pic>
        <p:nvPicPr>
          <p:cNvPr id="103426" name="Picture 2" descr="http://www.caucho.com/resin/images/cometsta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852936"/>
            <a:ext cx="4177821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 smtClean="0"/>
              <a:t>Tomcat 6 Comet Event</a:t>
            </a:r>
            <a:endParaRPr lang="ko-KR" altLang="en-US" sz="3200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3131840" y="1556792"/>
            <a:ext cx="2520280" cy="17281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EventType.BEGIN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err="1" smtClean="0"/>
              <a:t>EventType.READ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err="1" smtClean="0"/>
              <a:t>EventType.END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err="1" smtClean="0"/>
              <a:t>EventType.ERROR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1259632" y="4293096"/>
            <a:ext cx="1296144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BEGIN</a:t>
            </a:r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3203848" y="4293096"/>
            <a:ext cx="1440160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READ</a:t>
            </a:r>
            <a:endParaRPr lang="ko-KR" altLang="en-US" dirty="0"/>
          </a:p>
        </p:txBody>
      </p:sp>
      <p:cxnSp>
        <p:nvCxnSpPr>
          <p:cNvPr id="10" name="꺾인 연결선 9"/>
          <p:cNvCxnSpPr>
            <a:stCxn id="8" idx="3"/>
            <a:endCxn id="8" idx="2"/>
          </p:cNvCxnSpPr>
          <p:nvPr/>
        </p:nvCxnSpPr>
        <p:spPr>
          <a:xfrm flipH="1">
            <a:off x="3923928" y="4581128"/>
            <a:ext cx="720080" cy="288032"/>
          </a:xfrm>
          <a:prstGeom prst="bentConnector4">
            <a:avLst>
              <a:gd name="adj1" fmla="val -31746"/>
              <a:gd name="adj2" fmla="val 281304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꺾인 연결선 9"/>
          <p:cNvCxnSpPr>
            <a:stCxn id="6" idx="3"/>
            <a:endCxn id="8" idx="1"/>
          </p:cNvCxnSpPr>
          <p:nvPr/>
        </p:nvCxnSpPr>
        <p:spPr>
          <a:xfrm>
            <a:off x="2555776" y="4581128"/>
            <a:ext cx="648072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모서리가 둥근 직사각형 20"/>
          <p:cNvSpPr/>
          <p:nvPr/>
        </p:nvSpPr>
        <p:spPr>
          <a:xfrm>
            <a:off x="6156176" y="3789040"/>
            <a:ext cx="1440160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END</a:t>
            </a:r>
            <a:endParaRPr lang="ko-KR" altLang="en-US" dirty="0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6156176" y="4941168"/>
            <a:ext cx="1440160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ERROR</a:t>
            </a:r>
            <a:endParaRPr lang="ko-KR" altLang="en-US" dirty="0"/>
          </a:p>
        </p:txBody>
      </p:sp>
      <p:cxnSp>
        <p:nvCxnSpPr>
          <p:cNvPr id="25" name="꺾인 연결선 9"/>
          <p:cNvCxnSpPr>
            <a:stCxn id="8" idx="3"/>
            <a:endCxn id="21" idx="1"/>
          </p:cNvCxnSpPr>
          <p:nvPr/>
        </p:nvCxnSpPr>
        <p:spPr>
          <a:xfrm flipV="1">
            <a:off x="4644008" y="4077072"/>
            <a:ext cx="1512168" cy="5040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꺾인 연결선 9"/>
          <p:cNvCxnSpPr>
            <a:stCxn id="8" idx="3"/>
            <a:endCxn id="22" idx="1"/>
          </p:cNvCxnSpPr>
          <p:nvPr/>
        </p:nvCxnSpPr>
        <p:spPr>
          <a:xfrm>
            <a:off x="4644008" y="4581128"/>
            <a:ext cx="1512168" cy="64807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73283" y="5733256"/>
            <a:ext cx="8470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Long polling </a:t>
            </a:r>
            <a:r>
              <a:rPr lang="ko-KR" altLang="en-US" dirty="0" smtClean="0"/>
              <a:t>의 개념을 주기 위해서 </a:t>
            </a:r>
            <a:r>
              <a:rPr lang="en-US" altLang="ko-KR" dirty="0" smtClean="0"/>
              <a:t>BEGIN</a:t>
            </a:r>
            <a:r>
              <a:rPr lang="ko-KR" altLang="en-US" dirty="0" smtClean="0"/>
              <a:t>에서 </a:t>
            </a:r>
            <a:r>
              <a:rPr lang="en-US" altLang="ko-KR" dirty="0" err="1" smtClean="0"/>
              <a:t>CometEvent</a:t>
            </a:r>
            <a:r>
              <a:rPr lang="en-US" altLang="ko-KR" dirty="0" smtClean="0"/>
              <a:t> </a:t>
            </a:r>
            <a:r>
              <a:rPr lang="ko-KR" altLang="en-US" dirty="0" smtClean="0"/>
              <a:t>에 </a:t>
            </a:r>
            <a:r>
              <a:rPr lang="en-US" altLang="ko-KR" dirty="0" smtClean="0"/>
              <a:t>Timeout</a:t>
            </a:r>
            <a:r>
              <a:rPr lang="ko-KR" altLang="en-US" dirty="0" smtClean="0"/>
              <a:t>을 설정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그러면</a:t>
            </a:r>
            <a:r>
              <a:rPr lang="en-US" altLang="ko-KR" dirty="0" smtClean="0"/>
              <a:t>, timeout</a:t>
            </a:r>
            <a:r>
              <a:rPr lang="ko-KR" altLang="en-US" dirty="0" smtClean="0"/>
              <a:t>내로 </a:t>
            </a:r>
            <a:r>
              <a:rPr lang="en-US" altLang="ko-KR" dirty="0" err="1" smtClean="0"/>
              <a:t>CometEvent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처리안되면</a:t>
            </a:r>
            <a:r>
              <a:rPr lang="en-US" altLang="ko-KR" dirty="0" smtClean="0"/>
              <a:t>, ERROR </a:t>
            </a:r>
            <a:r>
              <a:rPr lang="ko-KR" altLang="en-US" dirty="0" smtClean="0"/>
              <a:t>및 </a:t>
            </a:r>
            <a:r>
              <a:rPr lang="en-US" altLang="ko-KR" dirty="0" smtClean="0"/>
              <a:t>TIMEOUT </a:t>
            </a:r>
            <a:r>
              <a:rPr lang="ko-KR" altLang="en-US" dirty="0" smtClean="0"/>
              <a:t>이벤트 발생</a:t>
            </a:r>
            <a:endParaRPr lang="ko-KR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123728" y="3933056"/>
            <a:ext cx="912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If..else..</a:t>
            </a:r>
            <a:endParaRPr lang="ko-KR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779912" y="3933056"/>
            <a:ext cx="912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If..else..</a:t>
            </a:r>
            <a:endParaRPr lang="ko-KR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020272" y="3501008"/>
            <a:ext cx="912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If..else..</a:t>
            </a:r>
            <a:endParaRPr lang="ko-KR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020272" y="4581128"/>
            <a:ext cx="912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If..else..</a:t>
            </a:r>
            <a:endParaRPr lang="ko-KR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Tomcat 6 Comet Performance </a:t>
            </a:r>
            <a:r>
              <a:rPr lang="en-US" altLang="ko-KR" dirty="0" smtClean="0"/>
              <a:t>Test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323528" y="5184393"/>
            <a:ext cx="83779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ko-KR" altLang="en-US" sz="1400" dirty="0" smtClean="0"/>
              <a:t>서버 </a:t>
            </a:r>
            <a:r>
              <a:rPr lang="en-US" altLang="ko-KR" sz="1400" dirty="0" smtClean="0"/>
              <a:t>: tomcat6 + HTTP11NioProtocol connector) </a:t>
            </a:r>
          </a:p>
          <a:p>
            <a:r>
              <a:rPr lang="en-US" altLang="ko-KR" sz="1400" dirty="0" smtClean="0"/>
              <a:t>          connector</a:t>
            </a:r>
            <a:r>
              <a:rPr lang="ko-KR" altLang="en-US" sz="1400" dirty="0" smtClean="0"/>
              <a:t>는 </a:t>
            </a:r>
            <a:r>
              <a:rPr lang="en-US" altLang="ko-KR" sz="1400" b="1" dirty="0" smtClean="0"/>
              <a:t>org.apache.coyote.http11.Http11NioProtocol</a:t>
            </a:r>
            <a:r>
              <a:rPr lang="en-US" altLang="ko-KR" sz="1400" dirty="0" smtClean="0"/>
              <a:t>  </a:t>
            </a:r>
            <a:r>
              <a:rPr lang="ko-KR" altLang="en-US" sz="1400" dirty="0" smtClean="0"/>
              <a:t>사용</a:t>
            </a:r>
            <a:endParaRPr lang="en-US" altLang="ko-KR" sz="1400" dirty="0" smtClean="0"/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클라이언트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하나의 클라이언트가 접속이 완료되면 </a:t>
            </a:r>
            <a:r>
              <a:rPr lang="en-US" altLang="ko-KR" sz="1400" dirty="0" smtClean="0"/>
              <a:t>100ms </a:t>
            </a:r>
            <a:r>
              <a:rPr lang="ko-KR" altLang="en-US" sz="1400" dirty="0" smtClean="0"/>
              <a:t>마다 </a:t>
            </a:r>
            <a:r>
              <a:rPr lang="en-US" altLang="ko-KR" sz="1400" dirty="0" smtClean="0"/>
              <a:t>ramp-up </a:t>
            </a:r>
            <a:r>
              <a:rPr lang="ko-KR" altLang="en-US" sz="1400" dirty="0" smtClean="0"/>
              <a:t>하도록 하여</a:t>
            </a:r>
          </a:p>
          <a:p>
            <a:r>
              <a:rPr lang="ko-KR" altLang="en-US" sz="1400" dirty="0" smtClean="0"/>
              <a:t>각각 </a:t>
            </a:r>
            <a:r>
              <a:rPr lang="en-US" altLang="ko-KR" sz="1400" dirty="0" smtClean="0"/>
              <a:t>1000, 2000 </a:t>
            </a:r>
            <a:r>
              <a:rPr lang="ko-KR" altLang="en-US" sz="1400" dirty="0" smtClean="0"/>
              <a:t>개의 커넥션 연결이 완료된 후 약 </a:t>
            </a:r>
            <a:r>
              <a:rPr lang="en-US" altLang="ko-KR" sz="1400" dirty="0" smtClean="0"/>
              <a:t>10~30</a:t>
            </a:r>
            <a:r>
              <a:rPr lang="ko-KR" altLang="en-US" sz="1400" dirty="0" smtClean="0"/>
              <a:t>초 후에 </a:t>
            </a:r>
            <a:r>
              <a:rPr lang="en-US" altLang="ko-KR" sz="1400" dirty="0" smtClean="0"/>
              <a:t>Profiler</a:t>
            </a:r>
            <a:r>
              <a:rPr lang="ko-KR" altLang="en-US" sz="1400" dirty="0" smtClean="0"/>
              <a:t>에서의 데이터를 측정한 </a:t>
            </a:r>
            <a:r>
              <a:rPr lang="ko-KR" altLang="en-US" sz="1400" dirty="0" smtClean="0"/>
              <a:t>결과</a:t>
            </a:r>
            <a:endParaRPr lang="ko-KR" altLang="en-US" sz="1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755576" y="2204864"/>
            <a:ext cx="7416824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dirty="0" smtClean="0"/>
              <a:t>* Client 1000 </a:t>
            </a:r>
            <a:r>
              <a:rPr lang="ko-KR" altLang="en-US" dirty="0" smtClean="0"/>
              <a:t>개 요청</a:t>
            </a:r>
            <a:br>
              <a:rPr lang="ko-KR" altLang="en-US" dirty="0" smtClean="0"/>
            </a:br>
            <a:r>
              <a:rPr lang="en-US" altLang="ko-KR" dirty="0" smtClean="0"/>
              <a:t>memory : </a:t>
            </a:r>
            <a:r>
              <a:rPr lang="ko-KR" altLang="en-US" dirty="0" smtClean="0"/>
              <a:t>전체 </a:t>
            </a:r>
            <a:r>
              <a:rPr lang="en-US" altLang="ko-KR" dirty="0" smtClean="0"/>
              <a:t>100m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threads : </a:t>
            </a:r>
            <a:r>
              <a:rPr lang="ko-KR" altLang="en-US" dirty="0" smtClean="0"/>
              <a:t>관련 </a:t>
            </a:r>
            <a:r>
              <a:rPr lang="ko-KR" altLang="en-US" dirty="0" err="1" smtClean="0"/>
              <a:t>쓰레드</a:t>
            </a:r>
            <a:r>
              <a:rPr lang="ko-KR" altLang="en-US" dirty="0" smtClean="0"/>
              <a:t> 총 </a:t>
            </a:r>
            <a:r>
              <a:rPr lang="en-US" altLang="ko-KR" dirty="0" smtClean="0"/>
              <a:t>23</a:t>
            </a:r>
            <a:r>
              <a:rPr lang="ko-KR" altLang="en-US" dirty="0" smtClean="0"/>
              <a:t>개</a:t>
            </a:r>
            <a:endParaRPr lang="ko-KR" altLang="en-US" dirty="0" smtClean="0"/>
          </a:p>
          <a:p>
            <a:r>
              <a:rPr lang="ko-KR" altLang="en-US" dirty="0" smtClean="0"/>
              <a:t> </a:t>
            </a:r>
          </a:p>
          <a:p>
            <a:r>
              <a:rPr lang="ko-KR" altLang="en-US" dirty="0" smtClean="0"/>
              <a:t>* </a:t>
            </a:r>
            <a:r>
              <a:rPr lang="en-US" altLang="ko-KR" dirty="0" smtClean="0"/>
              <a:t>Client 2000 </a:t>
            </a:r>
            <a:r>
              <a:rPr lang="ko-KR" altLang="en-US" dirty="0" smtClean="0"/>
              <a:t>개 요청</a:t>
            </a:r>
            <a:br>
              <a:rPr lang="ko-KR" altLang="en-US" dirty="0" smtClean="0"/>
            </a:br>
            <a:r>
              <a:rPr lang="en-US" altLang="ko-KR" dirty="0" smtClean="0"/>
              <a:t>memory : </a:t>
            </a:r>
            <a:r>
              <a:rPr lang="ko-KR" altLang="en-US" dirty="0" smtClean="0"/>
              <a:t>전체 </a:t>
            </a:r>
            <a:r>
              <a:rPr lang="en-US" altLang="ko-KR" dirty="0" smtClean="0"/>
              <a:t>200mb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threads :  </a:t>
            </a:r>
            <a:r>
              <a:rPr lang="ko-KR" altLang="en-US" dirty="0" smtClean="0"/>
              <a:t>관련 </a:t>
            </a:r>
            <a:r>
              <a:rPr lang="ko-KR" altLang="en-US" dirty="0" err="1" smtClean="0"/>
              <a:t>쓰레드</a:t>
            </a:r>
            <a:r>
              <a:rPr lang="ko-KR" altLang="en-US" dirty="0" smtClean="0"/>
              <a:t> </a:t>
            </a:r>
            <a:r>
              <a:rPr lang="ko-KR" altLang="en-US" dirty="0" smtClean="0"/>
              <a:t>총 </a:t>
            </a:r>
            <a:r>
              <a:rPr lang="en-US" altLang="ko-KR" dirty="0" smtClean="0"/>
              <a:t>25</a:t>
            </a:r>
            <a:r>
              <a:rPr lang="ko-KR" altLang="en-US" dirty="0" smtClean="0"/>
              <a:t>개</a:t>
            </a:r>
            <a:endParaRPr lang="ko-KR" alt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8676456" cy="296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395536" y="4941168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http://tomcat.apache.org/tomcat-6.0-doc/config/http.html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7704" y="620688"/>
            <a:ext cx="60690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/>
              <a:t>Protocol</a:t>
            </a:r>
            <a:r>
              <a:rPr lang="ko-KR" altLang="en-US" sz="4000" dirty="0" smtClean="0"/>
              <a:t>에 따라서 달라짐</a:t>
            </a:r>
            <a:endParaRPr lang="ko-KR" altLang="en-US" sz="4000" dirty="0"/>
          </a:p>
        </p:txBody>
      </p:sp>
      <p:sp>
        <p:nvSpPr>
          <p:cNvPr id="7" name="오각형 6"/>
          <p:cNvSpPr/>
          <p:nvPr/>
        </p:nvSpPr>
        <p:spPr>
          <a:xfrm>
            <a:off x="3995936" y="2708920"/>
            <a:ext cx="504056" cy="144016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55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085184"/>
            <a:ext cx="5972175" cy="752476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683568" y="692696"/>
            <a:ext cx="2355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/>
              <a:t>Web </a:t>
            </a:r>
            <a:r>
              <a:rPr lang="ko-KR" altLang="en-US" dirty="0" smtClean="0"/>
              <a:t>구현 </a:t>
            </a:r>
            <a:r>
              <a:rPr lang="en-US" altLang="ko-KR" dirty="0" smtClean="0"/>
              <a:t>– big pipe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259632" y="1196753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http://www.facebook.com/home.php?big_pipe=pipeline</a:t>
            </a:r>
            <a:endParaRPr lang="ko-KR" altLang="en-US" dirty="0"/>
          </a:p>
        </p:txBody>
      </p:sp>
      <p:pic>
        <p:nvPicPr>
          <p:cNvPr id="81924" name="Picture 4" descr="com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44824"/>
            <a:ext cx="2242163" cy="2994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68008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99592" y="6093296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/>
              <a:t>http://people.apache.org/~mturk/tc6apconneu07.pdf</a:t>
            </a:r>
            <a:endParaRPr lang="ko-KR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548680"/>
            <a:ext cx="258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Produce/Consumer Worker Model</a:t>
            </a:r>
            <a:endParaRPr lang="ko-KR" altLang="en-US" sz="12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Jetty Continuation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Jetty6 </a:t>
            </a:r>
          </a:p>
          <a:p>
            <a:pPr lvl="1"/>
            <a:r>
              <a:rPr lang="ko-KR" altLang="en-US" dirty="0" smtClean="0"/>
              <a:t>코드상 </a:t>
            </a:r>
            <a:r>
              <a:rPr lang="en-US" altLang="ko-KR" dirty="0" smtClean="0"/>
              <a:t>Suspend/resume </a:t>
            </a:r>
            <a:r>
              <a:rPr lang="ko-KR" altLang="en-US" dirty="0" smtClean="0"/>
              <a:t>모델 </a:t>
            </a:r>
            <a:r>
              <a:rPr lang="en-US" altLang="ko-KR" dirty="0" smtClean="0"/>
              <a:t>(wait/notify </a:t>
            </a:r>
            <a:r>
              <a:rPr lang="ko-KR" altLang="en-US" dirty="0" smtClean="0"/>
              <a:t>구조와 흡사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내부 동작 </a:t>
            </a:r>
            <a:r>
              <a:rPr lang="en-US" altLang="ko-KR" dirty="0" smtClean="0"/>
              <a:t>(Comet</a:t>
            </a:r>
            <a:r>
              <a:rPr lang="ko-KR" altLang="en-US" dirty="0" smtClean="0"/>
              <a:t>과 비슷한 구조가 아닐까</a:t>
            </a:r>
            <a:r>
              <a:rPr lang="en-US" altLang="ko-KR" dirty="0" smtClean="0"/>
              <a:t>?)</a:t>
            </a:r>
          </a:p>
          <a:p>
            <a:pPr lvl="2"/>
            <a:r>
              <a:rPr lang="en-US" altLang="ko-KR" dirty="0" smtClean="0"/>
              <a:t>Request</a:t>
            </a:r>
            <a:r>
              <a:rPr lang="ko-KR" altLang="en-US" dirty="0" smtClean="0"/>
              <a:t>가 도착하면 </a:t>
            </a:r>
            <a:r>
              <a:rPr lang="en-US" altLang="ko-KR" dirty="0" smtClean="0"/>
              <a:t>Thread </a:t>
            </a:r>
            <a:r>
              <a:rPr lang="en-US" altLang="ko-KR" dirty="0" smtClean="0"/>
              <a:t>wait</a:t>
            </a:r>
            <a:r>
              <a:rPr lang="ko-KR" altLang="en-US" dirty="0" smtClean="0"/>
              <a:t>하는 대신 내부적으로 </a:t>
            </a:r>
            <a:r>
              <a:rPr lang="en-US" altLang="ko-KR" dirty="0" err="1" smtClean="0"/>
              <a:t>RuntimeException</a:t>
            </a:r>
            <a:r>
              <a:rPr lang="ko-KR" altLang="en-US" dirty="0" smtClean="0"/>
              <a:t>을 </a:t>
            </a:r>
            <a:r>
              <a:rPr lang="en-US" altLang="ko-KR" dirty="0" smtClean="0"/>
              <a:t>throw</a:t>
            </a:r>
            <a:r>
              <a:rPr lang="ko-KR" altLang="en-US" dirty="0" smtClean="0"/>
              <a:t>하여 해당 </a:t>
            </a:r>
            <a:r>
              <a:rPr lang="en-US" altLang="ko-KR" dirty="0" smtClean="0"/>
              <a:t>Thread</a:t>
            </a:r>
            <a:r>
              <a:rPr lang="ko-KR" altLang="en-US" dirty="0" smtClean="0"/>
              <a:t>를 </a:t>
            </a:r>
            <a:r>
              <a:rPr lang="en-US" altLang="ko-KR" dirty="0" smtClean="0"/>
              <a:t>Queue </a:t>
            </a:r>
            <a:r>
              <a:rPr lang="ko-KR" altLang="en-US" dirty="0" smtClean="0"/>
              <a:t>저장하고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해당 </a:t>
            </a:r>
            <a:r>
              <a:rPr lang="en-US" altLang="ko-KR" dirty="0" smtClean="0"/>
              <a:t>Thread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Thread Poll</a:t>
            </a:r>
            <a:r>
              <a:rPr lang="ko-KR" altLang="en-US" dirty="0" smtClean="0"/>
              <a:t>로 </a:t>
            </a:r>
            <a:r>
              <a:rPr lang="ko-KR" altLang="en-US" dirty="0" smtClean="0"/>
              <a:t>반환</a:t>
            </a:r>
            <a:endParaRPr lang="en-US" altLang="ko-KR" dirty="0" smtClean="0"/>
          </a:p>
          <a:p>
            <a:r>
              <a:rPr lang="en-US" altLang="ko-KR" dirty="0" smtClean="0"/>
              <a:t>Jetty </a:t>
            </a:r>
            <a:r>
              <a:rPr lang="en-US" altLang="ko-KR" dirty="0" smtClean="0"/>
              <a:t>7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Exception </a:t>
            </a:r>
            <a:r>
              <a:rPr lang="ko-KR" altLang="en-US" dirty="0" smtClean="0"/>
              <a:t>전달 없이 잘 동작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7504" y="404664"/>
            <a:ext cx="5112568" cy="47525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100" dirty="0" smtClean="0"/>
              <a:t>private void </a:t>
            </a:r>
            <a:r>
              <a:rPr lang="en-US" altLang="ko-KR" sz="1100" dirty="0" err="1" smtClean="0"/>
              <a:t>doPoll</a:t>
            </a:r>
            <a:r>
              <a:rPr lang="en-US" altLang="ko-KR" sz="1100" dirty="0" smtClean="0"/>
              <a:t>(</a:t>
            </a:r>
            <a:r>
              <a:rPr lang="en-US" altLang="ko-KR" sz="1100" dirty="0" err="1" smtClean="0"/>
              <a:t>HttpServletRequest</a:t>
            </a:r>
            <a:r>
              <a:rPr lang="en-US" altLang="ko-KR" sz="1100" dirty="0" smtClean="0"/>
              <a:t> request, </a:t>
            </a:r>
            <a:r>
              <a:rPr lang="en-US" altLang="ko-KR" sz="1100" dirty="0" err="1" smtClean="0"/>
              <a:t>AjaxResponse</a:t>
            </a:r>
            <a:r>
              <a:rPr lang="en-US" altLang="ko-KR" sz="1100" dirty="0" smtClean="0"/>
              <a:t> response)</a:t>
            </a:r>
          </a:p>
          <a:p>
            <a:r>
              <a:rPr lang="en-US" altLang="ko-KR" sz="1100" dirty="0" smtClean="0"/>
              <a:t>{</a:t>
            </a:r>
          </a:p>
          <a:p>
            <a:r>
              <a:rPr lang="en-US" altLang="ko-KR" sz="1100" dirty="0" smtClean="0"/>
              <a:t>    </a:t>
            </a:r>
            <a:r>
              <a:rPr lang="en-US" altLang="ko-KR" sz="1100" dirty="0" err="1" smtClean="0"/>
              <a:t>HttpSession</a:t>
            </a:r>
            <a:r>
              <a:rPr lang="en-US" altLang="ko-KR" sz="1100" dirty="0" smtClean="0"/>
              <a:t> session = </a:t>
            </a:r>
            <a:r>
              <a:rPr lang="en-US" altLang="ko-KR" sz="1100" dirty="0" err="1" smtClean="0"/>
              <a:t>request.getSession</a:t>
            </a:r>
            <a:r>
              <a:rPr lang="en-US" altLang="ko-KR" sz="1100" dirty="0" smtClean="0"/>
              <a:t>(true);</a:t>
            </a:r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    synchronized (</a:t>
            </a:r>
            <a:r>
              <a:rPr lang="en-US" altLang="ko-KR" sz="1100" dirty="0" err="1" smtClean="0"/>
              <a:t>mutex</a:t>
            </a:r>
            <a:r>
              <a:rPr lang="en-US" altLang="ko-KR" sz="1100" dirty="0" smtClean="0"/>
              <a:t>)</a:t>
            </a:r>
          </a:p>
          <a:p>
            <a:r>
              <a:rPr lang="en-US" altLang="ko-KR" sz="1100" dirty="0" smtClean="0"/>
              <a:t>    {</a:t>
            </a:r>
          </a:p>
          <a:p>
            <a:r>
              <a:rPr lang="en-US" altLang="ko-KR" sz="1100" dirty="0" smtClean="0"/>
              <a:t>        Member </a:t>
            </a:r>
            <a:r>
              <a:rPr lang="en-US" altLang="ko-KR" sz="1100" dirty="0" err="1" smtClean="0"/>
              <a:t>member</a:t>
            </a:r>
            <a:r>
              <a:rPr lang="en-US" altLang="ko-KR" sz="1100" dirty="0" smtClean="0"/>
              <a:t> = (Member)</a:t>
            </a:r>
            <a:r>
              <a:rPr lang="en-US" altLang="ko-KR" sz="1100" dirty="0" err="1" smtClean="0"/>
              <a:t>chatroom.get</a:t>
            </a:r>
            <a:r>
              <a:rPr lang="en-US" altLang="ko-KR" sz="1100" dirty="0" smtClean="0"/>
              <a:t>(</a:t>
            </a:r>
            <a:r>
              <a:rPr lang="en-US" altLang="ko-KR" sz="1100" dirty="0" err="1" smtClean="0"/>
              <a:t>session.getId</a:t>
            </a:r>
            <a:r>
              <a:rPr lang="en-US" altLang="ko-KR" sz="1100" dirty="0" smtClean="0"/>
              <a:t>());</a:t>
            </a:r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        // Is there any chat events ready to send?</a:t>
            </a:r>
          </a:p>
          <a:p>
            <a:r>
              <a:rPr lang="en-US" altLang="ko-KR" sz="1100" dirty="0" smtClean="0"/>
              <a:t>        if (!</a:t>
            </a:r>
            <a:r>
              <a:rPr lang="en-US" altLang="ko-KR" sz="1100" dirty="0" err="1" smtClean="0"/>
              <a:t>member.hasEvents</a:t>
            </a:r>
            <a:r>
              <a:rPr lang="en-US" altLang="ko-KR" sz="1100" dirty="0" smtClean="0"/>
              <a:t>())</a:t>
            </a:r>
          </a:p>
          <a:p>
            <a:r>
              <a:rPr lang="en-US" altLang="ko-KR" sz="1100" dirty="0" smtClean="0"/>
              <a:t>        {</a:t>
            </a:r>
          </a:p>
          <a:p>
            <a:r>
              <a:rPr lang="en-US" altLang="ko-KR" sz="1100" dirty="0" smtClean="0"/>
              <a:t>            // No - so prepare a continuation</a:t>
            </a:r>
          </a:p>
          <a:p>
            <a:r>
              <a:rPr lang="en-US" altLang="ko-KR" sz="1100" dirty="0" smtClean="0"/>
              <a:t>            </a:t>
            </a:r>
            <a:r>
              <a:rPr lang="en-US" altLang="ko-KR" sz="1100" dirty="0" smtClean="0">
                <a:solidFill>
                  <a:schemeClr val="accent6"/>
                </a:solidFill>
              </a:rPr>
              <a:t>Continuation </a:t>
            </a:r>
            <a:r>
              <a:rPr lang="en-US" altLang="ko-KR" sz="1100" dirty="0" err="1" smtClean="0">
                <a:solidFill>
                  <a:schemeClr val="accent6"/>
                </a:solidFill>
              </a:rPr>
              <a:t>continuation</a:t>
            </a:r>
            <a:r>
              <a:rPr lang="en-US" altLang="ko-KR" sz="1100" dirty="0" smtClean="0">
                <a:solidFill>
                  <a:schemeClr val="accent6"/>
                </a:solidFill>
              </a:rPr>
              <a:t> = </a:t>
            </a:r>
          </a:p>
          <a:p>
            <a:r>
              <a:rPr lang="en-US" altLang="ko-KR" sz="1100" dirty="0" smtClean="0">
                <a:solidFill>
                  <a:schemeClr val="accent6"/>
                </a:solidFill>
              </a:rPr>
              <a:t>                         </a:t>
            </a:r>
            <a:r>
              <a:rPr lang="en-US" altLang="ko-KR" sz="1100" dirty="0" err="1" smtClean="0">
                <a:solidFill>
                  <a:schemeClr val="accent6"/>
                </a:solidFill>
              </a:rPr>
              <a:t>ContinuationSupport.getContinuation</a:t>
            </a:r>
            <a:r>
              <a:rPr lang="en-US" altLang="ko-KR" sz="1100" dirty="0" smtClean="0">
                <a:solidFill>
                  <a:schemeClr val="accent6"/>
                </a:solidFill>
              </a:rPr>
              <a:t>(request, </a:t>
            </a:r>
            <a:r>
              <a:rPr lang="en-US" altLang="ko-KR" sz="1100" dirty="0" err="1" smtClean="0">
                <a:solidFill>
                  <a:schemeClr val="accent6"/>
                </a:solidFill>
              </a:rPr>
              <a:t>mutex</a:t>
            </a:r>
            <a:r>
              <a:rPr lang="en-US" altLang="ko-KR" sz="1100" dirty="0" smtClean="0">
                <a:solidFill>
                  <a:schemeClr val="accent6"/>
                </a:solidFill>
              </a:rPr>
              <a:t>);</a:t>
            </a:r>
          </a:p>
          <a:p>
            <a:r>
              <a:rPr lang="en-US" altLang="ko-KR" sz="1100" dirty="0" smtClean="0"/>
              <a:t>            </a:t>
            </a:r>
            <a:r>
              <a:rPr lang="en-US" altLang="ko-KR" sz="1100" dirty="0" err="1" smtClean="0"/>
              <a:t>member.setContinuation</a:t>
            </a:r>
            <a:r>
              <a:rPr lang="en-US" altLang="ko-KR" sz="1100" dirty="0" smtClean="0"/>
              <a:t>(continuation);</a:t>
            </a:r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            // wait for an event or timeout</a:t>
            </a:r>
          </a:p>
          <a:p>
            <a:r>
              <a:rPr lang="en-US" altLang="ko-KR" sz="1100" dirty="0" smtClean="0"/>
              <a:t>            </a:t>
            </a:r>
            <a:r>
              <a:rPr lang="en-US" altLang="ko-KR" sz="1100" dirty="0" err="1" smtClean="0">
                <a:solidFill>
                  <a:srgbClr val="FF0000"/>
                </a:solidFill>
              </a:rPr>
              <a:t>continuation.suspend</a:t>
            </a:r>
            <a:r>
              <a:rPr lang="en-US" altLang="ko-KR" sz="1100" dirty="0" smtClean="0">
                <a:solidFill>
                  <a:srgbClr val="FF0000"/>
                </a:solidFill>
              </a:rPr>
              <a:t>(</a:t>
            </a:r>
            <a:r>
              <a:rPr lang="en-US" altLang="ko-KR" sz="1100" dirty="0" err="1" smtClean="0">
                <a:solidFill>
                  <a:srgbClr val="FF0000"/>
                </a:solidFill>
              </a:rPr>
              <a:t>timeoutMS</a:t>
            </a:r>
            <a:r>
              <a:rPr lang="en-US" altLang="ko-KR" sz="1100" dirty="0" smtClean="0">
                <a:solidFill>
                  <a:srgbClr val="FF0000"/>
                </a:solidFill>
              </a:rPr>
              <a:t>);</a:t>
            </a:r>
          </a:p>
          <a:p>
            <a:r>
              <a:rPr lang="en-US" altLang="ko-KR" sz="1100" dirty="0" smtClean="0"/>
              <a:t>        }</a:t>
            </a:r>
          </a:p>
          <a:p>
            <a:r>
              <a:rPr lang="en-US" altLang="ko-KR" sz="1100" dirty="0" smtClean="0"/>
              <a:t>        </a:t>
            </a:r>
            <a:r>
              <a:rPr lang="en-US" altLang="ko-KR" sz="1100" dirty="0" err="1" smtClean="0"/>
              <a:t>member.setContinuation</a:t>
            </a:r>
            <a:r>
              <a:rPr lang="en-US" altLang="ko-KR" sz="1100" dirty="0" smtClean="0"/>
              <a:t>(null);</a:t>
            </a:r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        // send any events</a:t>
            </a:r>
          </a:p>
          <a:p>
            <a:r>
              <a:rPr lang="en-US" altLang="ko-KR" sz="1100" dirty="0" smtClean="0"/>
              <a:t>        </a:t>
            </a:r>
            <a:r>
              <a:rPr lang="en-US" altLang="ko-KR" sz="1100" dirty="0" err="1" smtClean="0"/>
              <a:t>member.sendEvents</a:t>
            </a:r>
            <a:r>
              <a:rPr lang="en-US" altLang="ko-KR" sz="1100" dirty="0" smtClean="0"/>
              <a:t>(response);</a:t>
            </a:r>
          </a:p>
          <a:p>
            <a:r>
              <a:rPr lang="en-US" altLang="ko-KR" sz="1100" dirty="0" smtClean="0"/>
              <a:t>    }</a:t>
            </a:r>
          </a:p>
          <a:p>
            <a:r>
              <a:rPr lang="en-US" altLang="ko-KR" sz="1100" dirty="0" smtClean="0"/>
              <a:t>}</a:t>
            </a:r>
          </a:p>
          <a:p>
            <a:endParaRPr lang="ko-KR" altLang="en-US" sz="1100" dirty="0"/>
          </a:p>
        </p:txBody>
      </p:sp>
      <p:sp>
        <p:nvSpPr>
          <p:cNvPr id="5" name="직사각형 4"/>
          <p:cNvSpPr/>
          <p:nvPr/>
        </p:nvSpPr>
        <p:spPr>
          <a:xfrm>
            <a:off x="4175448" y="3573016"/>
            <a:ext cx="4968552" cy="2880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100" dirty="0" smtClean="0"/>
              <a:t>class Member</a:t>
            </a:r>
          </a:p>
          <a:p>
            <a:r>
              <a:rPr lang="en-US" altLang="ko-KR" sz="1100" dirty="0" smtClean="0"/>
              <a:t>    {</a:t>
            </a:r>
          </a:p>
          <a:p>
            <a:r>
              <a:rPr lang="en-US" altLang="ko-KR" sz="1100" dirty="0" smtClean="0"/>
              <a:t>        // ...</a:t>
            </a:r>
          </a:p>
          <a:p>
            <a:r>
              <a:rPr lang="en-US" altLang="ko-KR" sz="1100" dirty="0" smtClean="0"/>
              <a:t>        public void </a:t>
            </a:r>
            <a:r>
              <a:rPr lang="en-US" altLang="ko-KR" sz="1100" dirty="0" err="1" smtClean="0"/>
              <a:t>addEvent</a:t>
            </a:r>
            <a:r>
              <a:rPr lang="en-US" altLang="ko-KR" sz="1100" dirty="0" smtClean="0"/>
              <a:t>(Event </a:t>
            </a:r>
            <a:r>
              <a:rPr lang="en-US" altLang="ko-KR" sz="1100" dirty="0" err="1" smtClean="0"/>
              <a:t>event</a:t>
            </a:r>
            <a:r>
              <a:rPr lang="en-US" altLang="ko-KR" sz="1100" dirty="0" smtClean="0"/>
              <a:t>)</a:t>
            </a:r>
          </a:p>
          <a:p>
            <a:r>
              <a:rPr lang="en-US" altLang="ko-KR" sz="1100" dirty="0" smtClean="0"/>
              <a:t>        {</a:t>
            </a:r>
          </a:p>
          <a:p>
            <a:r>
              <a:rPr lang="en-US" altLang="ko-KR" sz="1100" dirty="0" smtClean="0"/>
              <a:t>            synchronized (</a:t>
            </a:r>
            <a:r>
              <a:rPr lang="en-US" altLang="ko-KR" sz="1100" dirty="0" err="1" smtClean="0"/>
              <a:t>mutex</a:t>
            </a:r>
            <a:r>
              <a:rPr lang="en-US" altLang="ko-KR" sz="1100" dirty="0" smtClean="0"/>
              <a:t>)</a:t>
            </a:r>
          </a:p>
          <a:p>
            <a:r>
              <a:rPr lang="en-US" altLang="ko-KR" sz="1100" dirty="0" smtClean="0"/>
              <a:t>            {</a:t>
            </a:r>
          </a:p>
          <a:p>
            <a:r>
              <a:rPr lang="en-US" altLang="ko-KR" sz="1100" dirty="0" smtClean="0"/>
              <a:t>                _events.add(event);</a:t>
            </a:r>
          </a:p>
          <a:p>
            <a:r>
              <a:rPr lang="en-US" altLang="ko-KR" sz="1100" dirty="0" smtClean="0"/>
              <a:t>                if (</a:t>
            </a:r>
            <a:r>
              <a:rPr lang="en-US" altLang="ko-KR" sz="1100" dirty="0" err="1" smtClean="0"/>
              <a:t>getContinuation</a:t>
            </a:r>
            <a:r>
              <a:rPr lang="en-US" altLang="ko-KR" sz="1100" dirty="0" smtClean="0"/>
              <a:t>()!=null)</a:t>
            </a:r>
          </a:p>
          <a:p>
            <a:r>
              <a:rPr lang="en-US" altLang="ko-KR" sz="1100" dirty="0" smtClean="0"/>
              <a:t>                    </a:t>
            </a:r>
            <a:r>
              <a:rPr lang="en-US" altLang="ko-KR" sz="1100" dirty="0" err="1" smtClean="0">
                <a:solidFill>
                  <a:srgbClr val="FF0000"/>
                </a:solidFill>
              </a:rPr>
              <a:t>getContinuation</a:t>
            </a:r>
            <a:r>
              <a:rPr lang="en-US" altLang="ko-KR" sz="1100" dirty="0" smtClean="0">
                <a:solidFill>
                  <a:srgbClr val="FF0000"/>
                </a:solidFill>
              </a:rPr>
              <a:t>().resume();</a:t>
            </a:r>
          </a:p>
          <a:p>
            <a:r>
              <a:rPr lang="en-US" altLang="ko-KR" sz="1100" dirty="0" smtClean="0"/>
              <a:t>            }</a:t>
            </a:r>
          </a:p>
          <a:p>
            <a:r>
              <a:rPr lang="en-US" altLang="ko-KR" sz="1100" dirty="0" smtClean="0"/>
              <a:t>        }</a:t>
            </a:r>
          </a:p>
          <a:p>
            <a:r>
              <a:rPr lang="en-US" altLang="ko-KR" sz="1100" dirty="0" smtClean="0"/>
              <a:t>        // ...</a:t>
            </a:r>
          </a:p>
          <a:p>
            <a:r>
              <a:rPr lang="en-US" altLang="ko-KR" sz="1100" dirty="0" smtClean="0"/>
              <a:t>    }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619672" y="6021288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http://docs.codehaus.org/display/JETTY/Continuations</a:t>
            </a:r>
            <a:endParaRPr lang="ko-KR" altLang="en-US" dirty="0"/>
          </a:p>
        </p:txBody>
      </p:sp>
      <p:grpSp>
        <p:nvGrpSpPr>
          <p:cNvPr id="10" name="그룹 9"/>
          <p:cNvGrpSpPr/>
          <p:nvPr/>
        </p:nvGrpSpPr>
        <p:grpSpPr>
          <a:xfrm>
            <a:off x="2195736" y="1412776"/>
            <a:ext cx="4536504" cy="4408748"/>
            <a:chOff x="1763688" y="836712"/>
            <a:chExt cx="5184576" cy="5128828"/>
          </a:xfrm>
        </p:grpSpPr>
        <p:pic>
          <p:nvPicPr>
            <p:cNvPr id="6758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63688" y="836712"/>
              <a:ext cx="5184576" cy="5128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직사각형 6"/>
            <p:cNvSpPr/>
            <p:nvPr/>
          </p:nvSpPr>
          <p:spPr>
            <a:xfrm>
              <a:off x="4860032" y="4725144"/>
              <a:ext cx="1512168" cy="122413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860032" y="1628800"/>
              <a:ext cx="1647800" cy="2880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Jetty Performance Test</a:t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11" name="타원 10"/>
          <p:cNvSpPr/>
          <p:nvPr/>
        </p:nvSpPr>
        <p:spPr>
          <a:xfrm>
            <a:off x="5652120" y="5445224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Thinking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752529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고민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Scalability, </a:t>
            </a:r>
            <a:r>
              <a:rPr lang="ko-KR" altLang="en-US" dirty="0" smtClean="0"/>
              <a:t>성능</a:t>
            </a:r>
            <a:r>
              <a:rPr lang="en-US" altLang="ko-KR" dirty="0" smtClean="0"/>
              <a:t>, Latency</a:t>
            </a:r>
          </a:p>
          <a:p>
            <a:pPr lvl="1"/>
            <a:r>
              <a:rPr lang="en-US" altLang="ko-KR" dirty="0" smtClean="0"/>
              <a:t>Connection(thread)</a:t>
            </a:r>
            <a:r>
              <a:rPr lang="ko-KR" altLang="en-US" dirty="0" smtClean="0"/>
              <a:t>의 제약이 아닌 </a:t>
            </a:r>
            <a:r>
              <a:rPr lang="en-US" altLang="ko-KR" dirty="0" smtClean="0"/>
              <a:t>Memory</a:t>
            </a:r>
            <a:r>
              <a:rPr lang="ko-KR" altLang="en-US" dirty="0" smtClean="0"/>
              <a:t>의 제약 </a:t>
            </a:r>
            <a:r>
              <a:rPr lang="en-US" altLang="ko-KR" dirty="0" smtClean="0"/>
              <a:t>(</a:t>
            </a:r>
            <a:r>
              <a:rPr lang="ko-KR" altLang="en-US" dirty="0" smtClean="0"/>
              <a:t>또는 </a:t>
            </a:r>
            <a:r>
              <a:rPr lang="en-US" altLang="ko-KR" dirty="0" smtClean="0"/>
              <a:t>Long polling </a:t>
            </a:r>
            <a:r>
              <a:rPr lang="ko-KR" altLang="en-US" dirty="0" smtClean="0"/>
              <a:t>개수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좋은 </a:t>
            </a:r>
            <a:r>
              <a:rPr lang="en-US" altLang="ko-KR" dirty="0" smtClean="0"/>
              <a:t>GC </a:t>
            </a:r>
            <a:r>
              <a:rPr lang="ko-KR" altLang="en-US" dirty="0" smtClean="0"/>
              <a:t>알고리즘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좋은 보안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State Machine</a:t>
            </a:r>
            <a:r>
              <a:rPr lang="ko-KR" altLang="en-US" dirty="0" smtClean="0"/>
              <a:t>의 단점인 복잡성을 어떻게 쉽게 풀 것인가</a:t>
            </a:r>
            <a:r>
              <a:rPr lang="en-US" altLang="ko-KR" dirty="0" smtClean="0"/>
              <a:t>?</a:t>
            </a:r>
          </a:p>
          <a:p>
            <a:pPr lvl="1"/>
            <a:r>
              <a:rPr lang="ko-KR" altLang="en-US" dirty="0" smtClean="0"/>
              <a:t>기존의 문제해결방법으로 접근하지 </a:t>
            </a:r>
            <a:r>
              <a:rPr lang="ko-KR" altLang="en-US" dirty="0" err="1" smtClean="0"/>
              <a:t>말것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현재는 </a:t>
            </a:r>
            <a:r>
              <a:rPr lang="en-US" altLang="ko-KR" dirty="0" smtClean="0"/>
              <a:t>Polling/long Polling</a:t>
            </a:r>
            <a:r>
              <a:rPr lang="ko-KR" altLang="en-US" dirty="0" smtClean="0"/>
              <a:t>이 대세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HTML 5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web socket??</a:t>
            </a:r>
          </a:p>
          <a:p>
            <a:pPr lvl="1">
              <a:buNone/>
            </a:pPr>
            <a:r>
              <a:rPr lang="en-US" altLang="ko-KR" dirty="0" smtClean="0"/>
              <a:t>	Google </a:t>
            </a:r>
            <a:r>
              <a:rPr lang="en-US" altLang="ko-KR" dirty="0" err="1" smtClean="0"/>
              <a:t>crom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web socket </a:t>
            </a:r>
            <a:r>
              <a:rPr lang="en-US" altLang="ko-KR" dirty="0" err="1" smtClean="0"/>
              <a:t>api</a:t>
            </a:r>
            <a:r>
              <a:rPr lang="en-US" altLang="ko-KR" dirty="0" smtClean="0"/>
              <a:t> </a:t>
            </a:r>
            <a:r>
              <a:rPr lang="ko-KR" altLang="en-US" dirty="0" smtClean="0"/>
              <a:t>지원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907704" y="6309320"/>
            <a:ext cx="6984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http://blog.chromium.org/2009/12/web-sockets-now-available-in-google.html</a:t>
            </a:r>
            <a:endParaRPr lang="ko-KR" altLang="en-US" sz="1400" dirty="0"/>
          </a:p>
        </p:txBody>
      </p:sp>
      <p:sp>
        <p:nvSpPr>
          <p:cNvPr id="7" name="직사각형 6"/>
          <p:cNvSpPr/>
          <p:nvPr/>
        </p:nvSpPr>
        <p:spPr>
          <a:xfrm>
            <a:off x="1835696" y="6021288"/>
            <a:ext cx="43559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 smtClean="0"/>
              <a:t>var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ws</a:t>
            </a:r>
            <a:r>
              <a:rPr lang="en-US" altLang="ko-KR" sz="1200" dirty="0" smtClean="0"/>
              <a:t> = new </a:t>
            </a:r>
            <a:r>
              <a:rPr lang="en-US" altLang="ko-KR" sz="1200" dirty="0" err="1" smtClean="0"/>
              <a:t>WebSocket</a:t>
            </a:r>
            <a:r>
              <a:rPr lang="en-US" altLang="ko-KR" sz="1200" dirty="0" smtClean="0"/>
              <a:t>("ws://example.com/service");</a:t>
            </a:r>
            <a:endParaRPr lang="ko-KR" alt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8244" y="116632"/>
            <a:ext cx="3125756" cy="171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08912" cy="1584176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en-US" altLang="ko-KR" sz="2400" dirty="0" err="1" smtClean="0"/>
              <a:t>Servlet</a:t>
            </a:r>
            <a:r>
              <a:rPr lang="en-US" altLang="ko-KR" sz="2400" dirty="0" smtClean="0"/>
              <a:t> 3.0 </a:t>
            </a:r>
            <a:r>
              <a:rPr lang="ko-KR" altLang="en-US" sz="2400" dirty="0" smtClean="0"/>
              <a:t>의 </a:t>
            </a:r>
            <a:r>
              <a:rPr lang="en-US" altLang="ko-KR" sz="2400" dirty="0" smtClean="0"/>
              <a:t>2.3.3.3 Asynchronous Processing</a:t>
            </a:r>
            <a:br>
              <a:rPr lang="en-US" altLang="ko-KR" sz="2400" dirty="0" smtClean="0"/>
            </a:b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endParaRPr lang="ko-KR" altLang="en-US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3672408" cy="5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79712" y="1196752"/>
            <a:ext cx="167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State Machine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5076056" y="764704"/>
            <a:ext cx="3112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/>
              <a:t>javax.servlet.AsyncListener</a:t>
            </a:r>
            <a:endParaRPr lang="ko-KR" altLang="en-US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852936"/>
            <a:ext cx="2333333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5004048" y="2492896"/>
            <a:ext cx="3188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/>
              <a:t>javax.servlet.AsyncContext</a:t>
            </a:r>
            <a:endParaRPr lang="ko-KR" altLang="en-US" dirty="0"/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124744"/>
            <a:ext cx="1656184" cy="123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Servlet</a:t>
            </a:r>
            <a:r>
              <a:rPr lang="en-US" altLang="ko-KR" dirty="0" smtClean="0"/>
              <a:t> 3.0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755576" y="1268760"/>
            <a:ext cx="7632848" cy="5328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000" dirty="0" smtClean="0"/>
          </a:p>
          <a:p>
            <a:r>
              <a:rPr lang="en-US" altLang="ko-KR" sz="1000" dirty="0" smtClean="0"/>
              <a:t>@</a:t>
            </a:r>
            <a:r>
              <a:rPr lang="en-US" altLang="ko-KR" sz="1000" dirty="0" err="1" smtClean="0"/>
              <a:t>WebServlet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urlPatterns</a:t>
            </a:r>
            <a:r>
              <a:rPr lang="en-US" altLang="ko-KR" sz="1000" dirty="0" smtClean="0"/>
              <a:t>=“/</a:t>
            </a:r>
            <a:r>
              <a:rPr lang="en-US" altLang="ko-KR" sz="1000" dirty="0" err="1" smtClean="0"/>
              <a:t>streamingTest</a:t>
            </a:r>
            <a:r>
              <a:rPr lang="en-US" altLang="ko-KR" sz="1000" dirty="0" smtClean="0"/>
              <a:t>", </a:t>
            </a:r>
            <a:r>
              <a:rPr lang="en-US" altLang="ko-KR" sz="1000" dirty="0" err="1" smtClean="0"/>
              <a:t>asyncSupported</a:t>
            </a:r>
            <a:r>
              <a:rPr lang="en-US" altLang="ko-KR" sz="1000" dirty="0" smtClean="0"/>
              <a:t>=true)</a:t>
            </a:r>
          </a:p>
          <a:p>
            <a:r>
              <a:rPr lang="en-US" altLang="ko-KR" sz="1000" dirty="0" smtClean="0"/>
              <a:t>public class </a:t>
            </a:r>
            <a:r>
              <a:rPr lang="en-US" altLang="ko-KR" sz="1000" dirty="0" err="1" smtClean="0"/>
              <a:t>StreamingTestServlet</a:t>
            </a:r>
            <a:r>
              <a:rPr lang="en-US" altLang="ko-KR" sz="1000" dirty="0" smtClean="0"/>
              <a:t> extends </a:t>
            </a:r>
            <a:r>
              <a:rPr lang="en-US" altLang="ko-KR" sz="1000" dirty="0" err="1" smtClean="0"/>
              <a:t>HttpServlet</a:t>
            </a:r>
            <a:r>
              <a:rPr lang="en-US" altLang="ko-KR" sz="1000" dirty="0" smtClean="0"/>
              <a:t> {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    private static final Logger LOG = </a:t>
            </a:r>
            <a:r>
              <a:rPr lang="en-US" altLang="ko-KR" sz="1000" dirty="0" err="1" smtClean="0"/>
              <a:t>Logger.getLogger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StreamingTestServlet.class.getName</a:t>
            </a:r>
            <a:r>
              <a:rPr lang="en-US" altLang="ko-KR" sz="1000" dirty="0" smtClean="0"/>
              <a:t>());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    @Override</a:t>
            </a:r>
          </a:p>
          <a:p>
            <a:r>
              <a:rPr lang="en-US" altLang="ko-KR" sz="1000" dirty="0" smtClean="0"/>
              <a:t>    protected void service(</a:t>
            </a:r>
            <a:r>
              <a:rPr lang="en-US" altLang="ko-KR" sz="1000" dirty="0" err="1" smtClean="0"/>
              <a:t>HttpServletRequest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req</a:t>
            </a:r>
            <a:r>
              <a:rPr lang="en-US" altLang="ko-KR" sz="1000" dirty="0" smtClean="0"/>
              <a:t>, </a:t>
            </a:r>
            <a:r>
              <a:rPr lang="en-US" altLang="ko-KR" sz="1000" dirty="0" err="1" smtClean="0"/>
              <a:t>HttpServletResponse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resp</a:t>
            </a:r>
            <a:r>
              <a:rPr lang="en-US" altLang="ko-KR" sz="1000" dirty="0" smtClean="0"/>
              <a:t>) throws </a:t>
            </a:r>
            <a:r>
              <a:rPr lang="en-US" altLang="ko-KR" sz="1000" dirty="0" err="1" smtClean="0"/>
              <a:t>ServletException</a:t>
            </a:r>
            <a:r>
              <a:rPr lang="en-US" altLang="ko-KR" sz="1000" dirty="0" smtClean="0"/>
              <a:t>, </a:t>
            </a:r>
            <a:r>
              <a:rPr lang="en-US" altLang="ko-KR" sz="1000" dirty="0" err="1" smtClean="0"/>
              <a:t>IOException</a:t>
            </a:r>
            <a:r>
              <a:rPr lang="en-US" altLang="ko-KR" sz="1000" dirty="0" smtClean="0"/>
              <a:t> {</a:t>
            </a:r>
          </a:p>
          <a:p>
            <a:r>
              <a:rPr lang="en-US" altLang="ko-KR" sz="1000" b="1" dirty="0" smtClean="0">
                <a:solidFill>
                  <a:schemeClr val="accent6"/>
                </a:solidFill>
              </a:rPr>
              <a:t>      // req. </a:t>
            </a:r>
            <a:r>
              <a:rPr lang="en-US" altLang="ko-KR" sz="1000" b="1" dirty="0" err="1" smtClean="0">
                <a:solidFill>
                  <a:schemeClr val="accent6"/>
                </a:solidFill>
              </a:rPr>
              <a:t>setAsyncTimeout</a:t>
            </a:r>
            <a:r>
              <a:rPr lang="en-US" altLang="ko-KR" sz="1000" b="1" dirty="0" smtClean="0">
                <a:solidFill>
                  <a:schemeClr val="accent6"/>
                </a:solidFill>
              </a:rPr>
              <a:t>(1000);</a:t>
            </a:r>
          </a:p>
          <a:p>
            <a:r>
              <a:rPr lang="en-US" altLang="ko-KR" sz="1000" b="1" dirty="0" smtClean="0">
                <a:solidFill>
                  <a:schemeClr val="accent6"/>
                </a:solidFill>
              </a:rPr>
              <a:t>       // </a:t>
            </a:r>
            <a:r>
              <a:rPr lang="en-US" altLang="ko-KR" sz="1000" b="1" dirty="0" err="1" smtClean="0">
                <a:solidFill>
                  <a:schemeClr val="accent6"/>
                </a:solidFill>
              </a:rPr>
              <a:t>AsyncContext</a:t>
            </a:r>
            <a:r>
              <a:rPr lang="en-US" altLang="ko-KR" sz="1000" b="1" dirty="0" smtClean="0">
                <a:solidFill>
                  <a:schemeClr val="accent6"/>
                </a:solidFill>
              </a:rPr>
              <a:t> </a:t>
            </a:r>
            <a:r>
              <a:rPr lang="en-US" altLang="ko-KR" sz="1000" b="1" dirty="0" err="1" smtClean="0">
                <a:solidFill>
                  <a:schemeClr val="accent6"/>
                </a:solidFill>
              </a:rPr>
              <a:t>ctx</a:t>
            </a:r>
            <a:r>
              <a:rPr lang="en-US" altLang="ko-KR" sz="1000" b="1" dirty="0" smtClean="0">
                <a:solidFill>
                  <a:schemeClr val="accent6"/>
                </a:solidFill>
              </a:rPr>
              <a:t> = </a:t>
            </a:r>
            <a:r>
              <a:rPr lang="en-US" altLang="ko-KR" sz="1000" b="1" dirty="0" err="1" smtClean="0">
                <a:solidFill>
                  <a:schemeClr val="accent6"/>
                </a:solidFill>
              </a:rPr>
              <a:t>req.startAsync</a:t>
            </a:r>
            <a:r>
              <a:rPr lang="en-US" altLang="ko-KR" sz="1000" b="1" dirty="0" smtClean="0">
                <a:solidFill>
                  <a:schemeClr val="accent6"/>
                </a:solidFill>
              </a:rPr>
              <a:t>(</a:t>
            </a:r>
            <a:r>
              <a:rPr lang="en-US" altLang="ko-KR" sz="1000" b="1" dirty="0" err="1" smtClean="0">
                <a:solidFill>
                  <a:schemeClr val="accent6"/>
                </a:solidFill>
              </a:rPr>
              <a:t>req</a:t>
            </a:r>
            <a:r>
              <a:rPr lang="en-US" altLang="ko-KR" sz="1000" b="1" dirty="0" smtClean="0">
                <a:solidFill>
                  <a:schemeClr val="accent6"/>
                </a:solidFill>
              </a:rPr>
              <a:t>, </a:t>
            </a:r>
            <a:r>
              <a:rPr lang="en-US" altLang="ko-KR" sz="1000" b="1" dirty="0" err="1" smtClean="0">
                <a:solidFill>
                  <a:schemeClr val="accent6"/>
                </a:solidFill>
              </a:rPr>
              <a:t>resp</a:t>
            </a:r>
            <a:r>
              <a:rPr lang="en-US" altLang="ko-KR" sz="1000" b="1" dirty="0" smtClean="0">
                <a:solidFill>
                  <a:schemeClr val="accent6"/>
                </a:solidFill>
              </a:rPr>
              <a:t>);</a:t>
            </a:r>
          </a:p>
          <a:p>
            <a:endParaRPr lang="en-US" altLang="ko-KR" sz="1000" dirty="0" smtClean="0"/>
          </a:p>
          <a:p>
            <a:r>
              <a:rPr lang="en-US" altLang="ko-KR" sz="1000" b="1" dirty="0" smtClean="0">
                <a:solidFill>
                  <a:schemeClr val="accent6"/>
                </a:solidFill>
              </a:rPr>
              <a:t>      </a:t>
            </a:r>
            <a:r>
              <a:rPr lang="en-US" altLang="ko-KR" sz="1000" b="1" dirty="0" err="1" smtClean="0">
                <a:solidFill>
                  <a:schemeClr val="accent6"/>
                </a:solidFill>
              </a:rPr>
              <a:t>AsyncContext</a:t>
            </a:r>
            <a:r>
              <a:rPr lang="en-US" altLang="ko-KR" sz="1000" b="1" dirty="0" smtClean="0">
                <a:solidFill>
                  <a:schemeClr val="accent6"/>
                </a:solidFill>
              </a:rPr>
              <a:t> </a:t>
            </a:r>
            <a:r>
              <a:rPr lang="en-US" altLang="ko-KR" sz="1000" b="1" dirty="0" err="1" smtClean="0">
                <a:solidFill>
                  <a:schemeClr val="accent6"/>
                </a:solidFill>
              </a:rPr>
              <a:t>ctx</a:t>
            </a:r>
            <a:r>
              <a:rPr lang="en-US" altLang="ko-KR" sz="1000" b="1" dirty="0" smtClean="0">
                <a:solidFill>
                  <a:schemeClr val="accent6"/>
                </a:solidFill>
              </a:rPr>
              <a:t> = </a:t>
            </a:r>
            <a:r>
              <a:rPr lang="en-US" altLang="ko-KR" sz="1000" b="1" dirty="0" err="1" smtClean="0">
                <a:solidFill>
                  <a:schemeClr val="accent6"/>
                </a:solidFill>
              </a:rPr>
              <a:t>req.startAsync</a:t>
            </a:r>
            <a:r>
              <a:rPr lang="en-US" altLang="ko-KR" sz="1000" b="1" dirty="0" smtClean="0">
                <a:solidFill>
                  <a:schemeClr val="accent6"/>
                </a:solidFill>
              </a:rPr>
              <a:t>();</a:t>
            </a:r>
          </a:p>
          <a:p>
            <a:r>
              <a:rPr lang="en-US" altLang="ko-KR" sz="1000" b="1" dirty="0" smtClean="0">
                <a:solidFill>
                  <a:schemeClr val="accent6"/>
                </a:solidFill>
              </a:rPr>
              <a:t>                     </a:t>
            </a:r>
          </a:p>
          <a:p>
            <a:r>
              <a:rPr lang="en-US" altLang="ko-KR" sz="1000" dirty="0" smtClean="0"/>
              <a:t>     </a:t>
            </a:r>
            <a:r>
              <a:rPr lang="en-US" altLang="ko-KR" sz="1000" dirty="0" err="1" smtClean="0"/>
              <a:t>ctx.start</a:t>
            </a:r>
            <a:r>
              <a:rPr lang="en-US" altLang="ko-KR" sz="1000" dirty="0" smtClean="0"/>
              <a:t>(new </a:t>
            </a:r>
            <a:r>
              <a:rPr lang="en-US" altLang="ko-KR" sz="1000" dirty="0" err="1" smtClean="0"/>
              <a:t>Runnable</a:t>
            </a:r>
            <a:r>
              <a:rPr lang="en-US" altLang="ko-KR" sz="1000" dirty="0" smtClean="0"/>
              <a:t>() {</a:t>
            </a:r>
          </a:p>
          <a:p>
            <a:r>
              <a:rPr lang="en-US" altLang="ko-KR" sz="1000" dirty="0" smtClean="0"/>
              <a:t>            @Override</a:t>
            </a:r>
          </a:p>
          <a:p>
            <a:r>
              <a:rPr lang="en-US" altLang="ko-KR" sz="1000" dirty="0" smtClean="0"/>
              <a:t>            public void run() {</a:t>
            </a:r>
          </a:p>
          <a:p>
            <a:r>
              <a:rPr lang="en-US" altLang="ko-KR" sz="1000" dirty="0" smtClean="0"/>
              <a:t>                try {</a:t>
            </a:r>
          </a:p>
          <a:p>
            <a:r>
              <a:rPr lang="en-US" altLang="ko-KR" sz="1000" dirty="0" smtClean="0"/>
              <a:t>                    </a:t>
            </a:r>
            <a:r>
              <a:rPr lang="en-US" altLang="ko-KR" sz="1000" dirty="0" err="1" smtClean="0"/>
              <a:t>ServletResponse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resp</a:t>
            </a:r>
            <a:r>
              <a:rPr lang="en-US" altLang="ko-KR" sz="1000" dirty="0" smtClean="0"/>
              <a:t> = </a:t>
            </a:r>
            <a:r>
              <a:rPr lang="en-US" altLang="ko-KR" sz="1000" dirty="0" err="1" smtClean="0"/>
              <a:t>ctx.getResponse</a:t>
            </a:r>
            <a:r>
              <a:rPr lang="en-US" altLang="ko-KR" sz="1000" dirty="0" smtClean="0"/>
              <a:t>();</a:t>
            </a:r>
          </a:p>
          <a:p>
            <a:r>
              <a:rPr lang="en-US" altLang="ko-KR" sz="1000" dirty="0" smtClean="0"/>
              <a:t>                    </a:t>
            </a:r>
          </a:p>
          <a:p>
            <a:r>
              <a:rPr lang="en-US" altLang="ko-KR" sz="1000" dirty="0" smtClean="0"/>
              <a:t>                    </a:t>
            </a:r>
            <a:r>
              <a:rPr lang="en-US" altLang="ko-KR" sz="1000" b="1" dirty="0" err="1" smtClean="0"/>
              <a:t>resp.setContentType</a:t>
            </a:r>
            <a:r>
              <a:rPr lang="en-US" altLang="ko-KR" sz="1000" b="1" dirty="0" smtClean="0"/>
              <a:t>("application/</a:t>
            </a:r>
            <a:r>
              <a:rPr lang="en-US" altLang="ko-KR" sz="1000" b="1" dirty="0" err="1" smtClean="0"/>
              <a:t>json</a:t>
            </a:r>
            <a:r>
              <a:rPr lang="en-US" altLang="ko-KR" sz="1000" b="1" dirty="0" smtClean="0"/>
              <a:t>");</a:t>
            </a:r>
          </a:p>
          <a:p>
            <a:r>
              <a:rPr lang="en-US" altLang="ko-KR" sz="1000" b="1" dirty="0" smtClean="0"/>
              <a:t>                    </a:t>
            </a:r>
            <a:r>
              <a:rPr lang="en-US" altLang="ko-KR" sz="1000" b="1" dirty="0" err="1" smtClean="0"/>
              <a:t>resp.setCharacterEncoding</a:t>
            </a:r>
            <a:r>
              <a:rPr lang="en-US" altLang="ko-KR" sz="1000" b="1" dirty="0" smtClean="0"/>
              <a:t>("UTF-8");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                    </a:t>
            </a:r>
            <a:r>
              <a:rPr lang="en-US" altLang="ko-KR" sz="1000" dirty="0" err="1" smtClean="0"/>
              <a:t>PrintWriter</a:t>
            </a:r>
            <a:r>
              <a:rPr lang="en-US" altLang="ko-KR" sz="1000" dirty="0" smtClean="0"/>
              <a:t> out = </a:t>
            </a:r>
            <a:r>
              <a:rPr lang="en-US" altLang="ko-KR" sz="1000" dirty="0" err="1" smtClean="0"/>
              <a:t>resp.getWriter</a:t>
            </a:r>
            <a:r>
              <a:rPr lang="en-US" altLang="ko-KR" sz="1000" dirty="0" smtClean="0"/>
              <a:t>();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	</a:t>
            </a:r>
            <a:r>
              <a:rPr lang="en-US" altLang="ko-KR" sz="1000" dirty="0" err="1" smtClean="0"/>
              <a:t>out.print</a:t>
            </a:r>
            <a:r>
              <a:rPr lang="en-US" altLang="ko-KR" sz="1000" dirty="0" smtClean="0"/>
              <a:t>(“&lt;script&gt;…..&lt;/script&gt;”);</a:t>
            </a:r>
          </a:p>
          <a:p>
            <a:r>
              <a:rPr lang="en-US" altLang="ko-KR" sz="1000" dirty="0" smtClean="0"/>
              <a:t>                     ……..</a:t>
            </a:r>
          </a:p>
          <a:p>
            <a:r>
              <a:rPr lang="en-US" altLang="ko-KR" sz="1000" dirty="0" smtClean="0"/>
              <a:t>                     </a:t>
            </a:r>
          </a:p>
          <a:p>
            <a:r>
              <a:rPr lang="en-US" altLang="ko-KR" sz="1000" dirty="0" smtClean="0"/>
              <a:t>                     </a:t>
            </a:r>
            <a:r>
              <a:rPr lang="en-US" altLang="ko-KR" sz="1000" b="1" dirty="0" err="1" smtClean="0">
                <a:solidFill>
                  <a:schemeClr val="accent6"/>
                </a:solidFill>
              </a:rPr>
              <a:t>ctx.complete</a:t>
            </a:r>
            <a:r>
              <a:rPr lang="en-US" altLang="ko-KR" sz="1000" b="1" dirty="0" smtClean="0">
                <a:solidFill>
                  <a:schemeClr val="accent6"/>
                </a:solidFill>
              </a:rPr>
              <a:t>();</a:t>
            </a:r>
          </a:p>
          <a:p>
            <a:r>
              <a:rPr lang="en-US" altLang="ko-KR" sz="1000" dirty="0" smtClean="0"/>
              <a:t>                }</a:t>
            </a:r>
          </a:p>
          <a:p>
            <a:r>
              <a:rPr lang="en-US" altLang="ko-KR" sz="1000" dirty="0" smtClean="0"/>
              <a:t>                catch(</a:t>
            </a:r>
            <a:r>
              <a:rPr lang="en-US" altLang="ko-KR" sz="1000" dirty="0" err="1" smtClean="0"/>
              <a:t>IOException</a:t>
            </a:r>
            <a:r>
              <a:rPr lang="en-US" altLang="ko-KR" sz="1000" dirty="0" smtClean="0"/>
              <a:t> ex) {</a:t>
            </a:r>
          </a:p>
          <a:p>
            <a:r>
              <a:rPr lang="en-US" altLang="ko-KR" sz="1000" dirty="0" smtClean="0"/>
              <a:t>                       </a:t>
            </a:r>
            <a:r>
              <a:rPr lang="en-US" altLang="ko-KR" sz="1000" dirty="0" err="1" smtClean="0"/>
              <a:t>ex.printStackTrace</a:t>
            </a:r>
            <a:r>
              <a:rPr lang="en-US" altLang="ko-KR" sz="1000" dirty="0" smtClean="0"/>
              <a:t>();</a:t>
            </a:r>
          </a:p>
          <a:p>
            <a:r>
              <a:rPr lang="en-US" altLang="ko-KR" sz="1000" dirty="0" smtClean="0"/>
              <a:t>                 }</a:t>
            </a:r>
          </a:p>
          <a:p>
            <a:r>
              <a:rPr lang="en-US" altLang="ko-KR" sz="1000" dirty="0" smtClean="0"/>
              <a:t>            }</a:t>
            </a:r>
          </a:p>
          <a:p>
            <a:r>
              <a:rPr lang="en-US" altLang="ko-KR" sz="1000" dirty="0" smtClean="0"/>
              <a:t>        });</a:t>
            </a:r>
          </a:p>
          <a:p>
            <a:r>
              <a:rPr lang="en-US" altLang="ko-KR" sz="1000" dirty="0" smtClean="0"/>
              <a:t>    }</a:t>
            </a:r>
          </a:p>
          <a:p>
            <a:r>
              <a:rPr lang="en-US" altLang="ko-KR" sz="1000" dirty="0" smtClean="0"/>
              <a:t>}</a:t>
            </a:r>
            <a:endParaRPr lang="en-US" altLang="ko-KR" sz="10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4077072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Thank you</a:t>
            </a:r>
            <a:endParaRPr lang="ko-KR" altLang="en-US" dirty="0"/>
          </a:p>
        </p:txBody>
      </p:sp>
      <p:pic>
        <p:nvPicPr>
          <p:cNvPr id="49156" name="Picture 4" descr="http://files.documents.co.kr/naver/lkw3106/136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640"/>
            <a:ext cx="4608512" cy="3840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307721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8" name="Picture 6" descr="사용자 삽입 이미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340768"/>
            <a:ext cx="3048000" cy="2247901"/>
          </a:xfrm>
          <a:prstGeom prst="rect">
            <a:avLst/>
          </a:prstGeom>
          <a:noFill/>
        </p:spPr>
      </p:pic>
      <p:pic>
        <p:nvPicPr>
          <p:cNvPr id="110600" name="Picture 8" descr="사용자 삽입 이미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3506477" cy="2520280"/>
          </a:xfrm>
          <a:prstGeom prst="rect">
            <a:avLst/>
          </a:prstGeom>
          <a:noFill/>
        </p:spPr>
      </p:pic>
      <p:pic>
        <p:nvPicPr>
          <p:cNvPr id="110602" name="Picture 10" descr="사용자 삽입 이미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645024"/>
            <a:ext cx="3632836" cy="2520280"/>
          </a:xfrm>
          <a:prstGeom prst="rect">
            <a:avLst/>
          </a:prstGeom>
          <a:noFill/>
        </p:spPr>
      </p:pic>
      <p:pic>
        <p:nvPicPr>
          <p:cNvPr id="110604" name="Picture 12" descr="사용자 삽입 이미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484784"/>
            <a:ext cx="3048000" cy="20764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19672" y="40466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게임</a:t>
            </a:r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50851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sz="6700" dirty="0" smtClean="0"/>
              <a:t>AJAX </a:t>
            </a:r>
            <a:r>
              <a:rPr lang="ko-KR" altLang="en-US" sz="6700" dirty="0" smtClean="0"/>
              <a:t>살짝 </a:t>
            </a:r>
            <a:r>
              <a:rPr lang="ko-KR" altLang="en-US" sz="6700" dirty="0" smtClean="0"/>
              <a:t>맛보기</a:t>
            </a:r>
            <a:r>
              <a:rPr lang="en-US" altLang="ko-KR" sz="6700" dirty="0" smtClean="0"/>
              <a:t/>
            </a:r>
            <a:br>
              <a:rPr lang="en-US" altLang="ko-KR" sz="6700" dirty="0" smtClean="0"/>
            </a:br>
            <a:r>
              <a:rPr lang="en-US" altLang="ko-KR" sz="4000" dirty="0" smtClean="0"/>
              <a:t>(comet</a:t>
            </a:r>
            <a:r>
              <a:rPr lang="ko-KR" altLang="en-US" sz="4000" dirty="0" smtClean="0"/>
              <a:t>과 </a:t>
            </a:r>
            <a:r>
              <a:rPr lang="en-US" altLang="ko-KR" sz="4000" dirty="0" err="1" smtClean="0"/>
              <a:t>ajax</a:t>
            </a:r>
            <a:r>
              <a:rPr lang="ko-KR" altLang="en-US" sz="4000" dirty="0" smtClean="0"/>
              <a:t>는 친구</a:t>
            </a:r>
            <a:r>
              <a:rPr lang="en-US" altLang="ko-KR" sz="4000" dirty="0" smtClean="0"/>
              <a:t>)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pic>
        <p:nvPicPr>
          <p:cNvPr id="44037" name="Picture 5" descr="http://www.walkholic.com/images/3/30/고흐의_길_(아를_시기_1888.2~_1889.5)_③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4664"/>
            <a:ext cx="4896544" cy="3811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2204864"/>
            <a:ext cx="8686800" cy="1138138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/>
              <a:t>Asynchronous </a:t>
            </a:r>
            <a:r>
              <a:rPr lang="en-US" altLang="ko-KR" b="1" dirty="0" err="1" smtClean="0"/>
              <a:t>Javascript</a:t>
            </a:r>
            <a:r>
              <a:rPr lang="en-US" altLang="ko-KR" b="1" dirty="0" smtClean="0"/>
              <a:t> And XML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3284984"/>
            <a:ext cx="1308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From 2005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3347864" y="4869160"/>
            <a:ext cx="51480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- </a:t>
            </a:r>
            <a:r>
              <a:rPr lang="en-US" altLang="ko-KR" dirty="0" err="1" smtClean="0"/>
              <a:t>Javascript</a:t>
            </a:r>
            <a:r>
              <a:rPr lang="en-US" altLang="ko-KR" dirty="0" smtClean="0"/>
              <a:t> + xml </a:t>
            </a:r>
            <a:r>
              <a:rPr lang="ko-KR" altLang="en-US" dirty="0" smtClean="0"/>
              <a:t>을 비동기로</a:t>
            </a:r>
            <a:r>
              <a:rPr lang="en-US" altLang="ko-KR" dirty="0" smtClean="0"/>
              <a:t>!!</a:t>
            </a:r>
          </a:p>
          <a:p>
            <a:pPr>
              <a:buFontTx/>
              <a:buChar char="-"/>
            </a:pPr>
            <a:r>
              <a:rPr lang="en-US" altLang="ko-KR" dirty="0" smtClean="0"/>
              <a:t> Google</a:t>
            </a:r>
            <a:r>
              <a:rPr lang="ko-KR" altLang="en-US" dirty="0" smtClean="0"/>
              <a:t>의 작품들</a:t>
            </a:r>
            <a:r>
              <a:rPr lang="en-US" altLang="ko-KR" dirty="0" smtClean="0"/>
              <a:t>!!</a:t>
            </a:r>
          </a:p>
          <a:p>
            <a:pPr>
              <a:buFontTx/>
              <a:buChar char="-"/>
            </a:pPr>
            <a:r>
              <a:rPr lang="en-US" altLang="ko-KR" dirty="0" smtClean="0"/>
              <a:t> </a:t>
            </a:r>
            <a:r>
              <a:rPr lang="en-US" altLang="ko-KR" dirty="0" err="1" smtClean="0"/>
              <a:t>ajax</a:t>
            </a:r>
            <a:r>
              <a:rPr lang="en-US" altLang="ko-KR" dirty="0" smtClean="0"/>
              <a:t> </a:t>
            </a:r>
            <a:r>
              <a:rPr lang="ko-KR" altLang="en-US" dirty="0" smtClean="0"/>
              <a:t>쓰는 이유</a:t>
            </a:r>
            <a:r>
              <a:rPr lang="en-US" altLang="ko-KR" dirty="0" smtClean="0"/>
              <a:t>: (</a:t>
            </a:r>
            <a:r>
              <a:rPr lang="ko-KR" altLang="en-US" dirty="0" smtClean="0"/>
              <a:t>화면을 바뀌지 않게 하면서</a:t>
            </a:r>
            <a:r>
              <a:rPr lang="en-US" altLang="ko-KR" dirty="0" smtClean="0"/>
              <a:t>)</a:t>
            </a:r>
            <a:br>
              <a:rPr lang="en-US" altLang="ko-KR" dirty="0" smtClean="0"/>
            </a:br>
            <a:r>
              <a:rPr lang="en-US" altLang="ko-KR" b="1" dirty="0" smtClean="0"/>
              <a:t>   1) </a:t>
            </a:r>
            <a:r>
              <a:rPr lang="en-US" altLang="ko-KR" b="1" dirty="0" err="1" smtClean="0"/>
              <a:t>ui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변경</a:t>
            </a:r>
            <a:r>
              <a:rPr lang="en-US" altLang="ko-KR" b="1" dirty="0" smtClean="0"/>
              <a:t>         </a:t>
            </a:r>
          </a:p>
          <a:p>
            <a:r>
              <a:rPr lang="en-US" altLang="ko-KR" b="1" dirty="0" smtClean="0"/>
              <a:t>   1) </a:t>
            </a:r>
            <a:r>
              <a:rPr lang="en-US" altLang="ko-KR" b="1" dirty="0" err="1" smtClean="0"/>
              <a:t>dom</a:t>
            </a:r>
            <a:r>
              <a:rPr lang="en-US" altLang="ko-KR" b="1" dirty="0" smtClean="0"/>
              <a:t> parsing + event </a:t>
            </a:r>
            <a:r>
              <a:rPr lang="ko-KR" altLang="en-US" b="1" dirty="0" smtClean="0"/>
              <a:t>처리</a:t>
            </a:r>
            <a:r>
              <a:rPr lang="en-US" altLang="ko-KR" b="1" dirty="0" smtClean="0"/>
              <a:t>!!!!              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smartplace.kr/Upload/AJAX_ajax-fig1_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6264696" cy="6000919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5148064" y="2060848"/>
            <a:ext cx="2232248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8399</TotalTime>
  <Words>2347</Words>
  <Application>Microsoft Office PowerPoint</Application>
  <PresentationFormat>화면 슬라이드 쇼(4:3)</PresentationFormat>
  <Paragraphs>515</Paragraphs>
  <Slides>57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57</vt:i4>
      </vt:variant>
    </vt:vector>
  </HeadingPairs>
  <TitlesOfParts>
    <vt:vector size="58" baseType="lpstr">
      <vt:lpstr>Office 테마</vt:lpstr>
      <vt:lpstr>Comet</vt:lpstr>
      <vt:lpstr>Index</vt:lpstr>
      <vt:lpstr>요즘..</vt:lpstr>
      <vt:lpstr>Facebook</vt:lpstr>
      <vt:lpstr>슬라이드 5</vt:lpstr>
      <vt:lpstr>슬라이드 6</vt:lpstr>
      <vt:lpstr>AJAX 살짝 맛보기 (comet과 ajax는 친구) </vt:lpstr>
      <vt:lpstr>Asynchronous Javascript And XML</vt:lpstr>
      <vt:lpstr>슬라이드 9</vt:lpstr>
      <vt:lpstr>슬라이드 10</vt:lpstr>
      <vt:lpstr>슬라이드 11</vt:lpstr>
      <vt:lpstr>슬라이드 12</vt:lpstr>
      <vt:lpstr>Comet 이란?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Firefox + firebug or Fiddler2 최신 확인 가능</vt:lpstr>
      <vt:lpstr>Ajax + comet SET (in java)</vt:lpstr>
      <vt:lpstr>슬라이드 25</vt:lpstr>
      <vt:lpstr>DWR </vt:lpstr>
      <vt:lpstr>슬라이드 27</vt:lpstr>
      <vt:lpstr>슬라이드 28</vt:lpstr>
      <vt:lpstr>슬라이드 29</vt:lpstr>
      <vt:lpstr>슬라이드 30</vt:lpstr>
      <vt:lpstr>슬라이드 31</vt:lpstr>
      <vt:lpstr>CometD</vt:lpstr>
      <vt:lpstr>Bayeux</vt:lpstr>
      <vt:lpstr>슬라이드 34</vt:lpstr>
      <vt:lpstr>슬라이드 35</vt:lpstr>
      <vt:lpstr>슬라이드 36</vt:lpstr>
      <vt:lpstr>슬라이드 37</vt:lpstr>
      <vt:lpstr>슬라이드 38</vt:lpstr>
      <vt:lpstr>Asynchronous Ajax DemoGlassFish project/Project Grizzly with ICEfaces</vt:lpstr>
      <vt:lpstr>기타 외.</vt:lpstr>
      <vt:lpstr>Servlet Container</vt:lpstr>
      <vt:lpstr>기존 Servlet (AJP) A Connection =(match) A Thread</vt:lpstr>
      <vt:lpstr>슬라이드 43</vt:lpstr>
      <vt:lpstr>슬라이드 44</vt:lpstr>
      <vt:lpstr>Comet 지원 Servlet Container </vt:lpstr>
      <vt:lpstr>Resin (Jetty 비슷) State Machine</vt:lpstr>
      <vt:lpstr>Tomcat 6 Comet Event</vt:lpstr>
      <vt:lpstr>Tomcat 6 Comet Performance Test</vt:lpstr>
      <vt:lpstr>슬라이드 49</vt:lpstr>
      <vt:lpstr>슬라이드 50</vt:lpstr>
      <vt:lpstr>Jetty Continuation</vt:lpstr>
      <vt:lpstr>슬라이드 52</vt:lpstr>
      <vt:lpstr>Jetty Performance Test </vt:lpstr>
      <vt:lpstr>Thinking</vt:lpstr>
      <vt:lpstr> Servlet 3.0 의 2.3.3.3 Asynchronous Processing  </vt:lpstr>
      <vt:lpstr>Servlet 3.0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Comet</dc:title>
  <dc:creator>nhn</dc:creator>
  <cp:lastModifiedBy>nhn</cp:lastModifiedBy>
  <cp:revision>1314</cp:revision>
  <dcterms:created xsi:type="dcterms:W3CDTF">2010-07-23T06:00:44Z</dcterms:created>
  <dcterms:modified xsi:type="dcterms:W3CDTF">2010-08-13T12:33:28Z</dcterms:modified>
</cp:coreProperties>
</file>