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2" r:id="rId3"/>
    <p:sldId id="257" r:id="rId4"/>
    <p:sldId id="273" r:id="rId5"/>
    <p:sldId id="264" r:id="rId6"/>
    <p:sldId id="275" r:id="rId7"/>
    <p:sldId id="313" r:id="rId8"/>
    <p:sldId id="270" r:id="rId9"/>
    <p:sldId id="307" r:id="rId10"/>
    <p:sldId id="277" r:id="rId11"/>
    <p:sldId id="306" r:id="rId12"/>
    <p:sldId id="262" r:id="rId13"/>
    <p:sldId id="308" r:id="rId14"/>
    <p:sldId id="287" r:id="rId15"/>
    <p:sldId id="272" r:id="rId16"/>
    <p:sldId id="276" r:id="rId17"/>
    <p:sldId id="310" r:id="rId18"/>
    <p:sldId id="311" r:id="rId19"/>
    <p:sldId id="309" r:id="rId20"/>
    <p:sldId id="271" r:id="rId21"/>
    <p:sldId id="278" r:id="rId22"/>
    <p:sldId id="279" r:id="rId23"/>
    <p:sldId id="312" r:id="rId24"/>
    <p:sldId id="281" r:id="rId25"/>
    <p:sldId id="283" r:id="rId26"/>
    <p:sldId id="284" r:id="rId27"/>
    <p:sldId id="296" r:id="rId28"/>
    <p:sldId id="295" r:id="rId29"/>
    <p:sldId id="286" r:id="rId30"/>
    <p:sldId id="285" r:id="rId31"/>
    <p:sldId id="288" r:id="rId32"/>
    <p:sldId id="289" r:id="rId33"/>
    <p:sldId id="290" r:id="rId34"/>
    <p:sldId id="291" r:id="rId35"/>
    <p:sldId id="300" r:id="rId36"/>
    <p:sldId id="292" r:id="rId37"/>
    <p:sldId id="294" r:id="rId38"/>
    <p:sldId id="293" r:id="rId39"/>
    <p:sldId id="303" r:id="rId40"/>
    <p:sldId id="304" r:id="rId4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83229" autoAdjust="0"/>
  </p:normalViewPr>
  <p:slideViewPr>
    <p:cSldViewPr>
      <p:cViewPr>
        <p:scale>
          <a:sx n="86" d="100"/>
          <a:sy n="86" d="100"/>
        </p:scale>
        <p:origin x="-31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62C7F-5FAD-4545-8BE3-C1E46605248E}" type="datetimeFigureOut">
              <a:rPr lang="ko-KR" altLang="en-US" smtClean="0"/>
              <a:pPr/>
              <a:t>2011-05-24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34AAE-2868-44D9-9E6E-6FB49FF6F0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222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adoop.apache.org/hbase/docs/r0.20.2/api/org/apache/hadoop/hbase/KeyValue.html" TargetMode="External"/><Relationship Id="rId7" Type="http://schemas.openxmlformats.org/officeDocument/2006/relationships/hyperlink" Target="http://hadoop.apache.org/hbase/docs/r0.20.2/api/org/apache/hadoop/hbase/regionserver/Store.html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hadoop.apache.org/hbase/docs/r0.20.2/api/org/apache/hadoop/hbase/regionserver/MemStore.html" TargetMode="External"/><Relationship Id="rId5" Type="http://schemas.openxmlformats.org/officeDocument/2006/relationships/hyperlink" Target="http://hadoop.apache.org/hbase/docs/r0.20.2/api/org/apache/hadoop/hbase/regionserver/HRegion.html" TargetMode="External"/><Relationship Id="rId4" Type="http://schemas.openxmlformats.org/officeDocument/2006/relationships/hyperlink" Target="http://hadoop.apache.org/hbase/docs/r0.20.2/api/org/apache/hadoop/hbase/regionserver/HRegionServer.html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note.php?note_id=76191543919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theregister.co.uk/2010/11/15/facebooks_largest_ever_engineering_project/" TargetMode="External"/><Relationship Id="rId4" Type="http://schemas.openxmlformats.org/officeDocument/2006/relationships/hyperlink" Target="http://highscalability.com/blog/2008/7/15/zookeeper-a-reliable-scalable-distributed-coordination-syste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34AAE-2868-44D9-9E6E-6FB49FF6F00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34AAE-2868-44D9-9E6E-6FB49FF6F005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207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Let"s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look at the high level view of how this is done in </a:t>
            </a:r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HBase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First the client initiates an action that modifies data. This is currently a call to put(Put), delete(Delete) and </a:t>
            </a:r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incrementColumnValue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(abbreviated as "</a:t>
            </a:r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here at times). Each of these modifications is wrapped into a </a:t>
            </a:r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KeyValue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object instance and sent over the wire using RPC calls. The calls are (ideally batched) to the </a:t>
            </a:r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HRegionServer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that serves the affected regions. Once it arrives the payload, the said </a:t>
            </a:r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KeyValue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 routed to the </a:t>
            </a:r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HRegion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that is responsible for the affected row. The data is written to the WAL and then put into the </a:t>
            </a:r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MemStore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of the actual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Store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that holds the record. And that also pretty much describes the write-path of </a:t>
            </a:r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HBase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is </a:t>
            </a:r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splite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into roughly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equal sized “region”. Each region is a contiguous range of keys, from start to end</a:t>
            </a:r>
          </a:p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Regions split as they grow, thus dynamically adjusting to your data set.</a:t>
            </a:r>
          </a:p>
          <a:p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Hbase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store state in HDFS.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34AAE-2868-44D9-9E6E-6FB49FF6F005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34AAE-2868-44D9-9E6E-6FB49FF6F005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145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34AAE-2868-44D9-9E6E-6FB49FF6F005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963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34AAE-2868-44D9-9E6E-6FB49FF6F005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1917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34AAE-2868-44D9-9E6E-6FB49FF6F00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17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34AAE-2868-44D9-9E6E-6FB49FF6F005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44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34AAE-2868-44D9-9E6E-6FB49FF6F005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265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34AAE-2868-44D9-9E6E-6FB49FF6F005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6313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34AAE-2868-44D9-9E6E-6FB49FF6F005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022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hlinkClick r:id="rId3"/>
              </a:rPr>
              <a:t>-Haystack</a:t>
            </a:r>
            <a:r>
              <a:rPr lang="en-US" altLang="ko-KR" dirty="0" smtClean="0"/>
              <a:t> is used to store attachments.</a:t>
            </a:r>
          </a:p>
          <a:p>
            <a:r>
              <a:rPr lang="en-US" altLang="ko-KR" dirty="0" smtClean="0"/>
              <a:t>-A custom application server was written from scratch in order to service the massive inflows of messages from many different sources.</a:t>
            </a:r>
          </a:p>
          <a:p>
            <a:r>
              <a:rPr lang="en-US" altLang="ko-KR" dirty="0" smtClean="0"/>
              <a:t>-A user discovery service was written on top of </a:t>
            </a:r>
            <a:r>
              <a:rPr lang="en-US" altLang="ko-KR" dirty="0" err="1" smtClean="0">
                <a:hlinkClick r:id="rId4" tooltip="http://hadoop.apache.org/zookeeper/"/>
              </a:rPr>
              <a:t>ZooKeeper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-Infrastructure services are accessed for: email account verification, friend relationships, privacy decisions, and delivery decisions (should a message be sent over chat or SMS?). </a:t>
            </a:r>
          </a:p>
          <a:p>
            <a:r>
              <a:rPr lang="en-US" altLang="ko-KR" dirty="0" smtClean="0"/>
              <a:t>-Keeping with their small teams doing amazing things approach, 20 new infrastructures services are being </a:t>
            </a:r>
            <a:r>
              <a:rPr lang="en-US" altLang="ko-KR" dirty="0" smtClean="0">
                <a:hlinkClick r:id="rId5"/>
              </a:rPr>
              <a:t>released by 15 engineers in one year</a:t>
            </a:r>
            <a:r>
              <a:rPr lang="en-US" altLang="ko-KR" dirty="0" smtClean="0"/>
              <a:t>. </a:t>
            </a:r>
          </a:p>
          <a:p>
            <a:r>
              <a:rPr lang="en-US" altLang="ko-KR" dirty="0" smtClean="0"/>
              <a:t>-</a:t>
            </a:r>
            <a:r>
              <a:rPr lang="en-US" altLang="ko-KR" dirty="0" err="1" smtClean="0"/>
              <a:t>Facebook</a:t>
            </a:r>
            <a:r>
              <a:rPr lang="en-US" altLang="ko-KR" dirty="0" smtClean="0"/>
              <a:t> is not going to standardize on a single database platform, they will use separate platforms for separate tasks. 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34AAE-2868-44D9-9E6E-6FB49FF6F005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9EC5-D146-4F1B-9D46-2D98B9F3C207}" type="datetimeFigureOut">
              <a:rPr lang="ko-KR" altLang="en-US" smtClean="0"/>
              <a:pPr/>
              <a:t>2011-05-24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EECB-7AD6-4085-9477-27D9B34975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580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9EC5-D146-4F1B-9D46-2D98B9F3C207}" type="datetimeFigureOut">
              <a:rPr lang="ko-KR" altLang="en-US" smtClean="0"/>
              <a:pPr/>
              <a:t>2011-05-24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EECB-7AD6-4085-9477-27D9B34975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797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9EC5-D146-4F1B-9D46-2D98B9F3C207}" type="datetimeFigureOut">
              <a:rPr lang="ko-KR" altLang="en-US" smtClean="0"/>
              <a:pPr/>
              <a:t>2011-05-24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EECB-7AD6-4085-9477-27D9B34975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82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9EC5-D146-4F1B-9D46-2D98B9F3C207}" type="datetimeFigureOut">
              <a:rPr lang="ko-KR" altLang="en-US" smtClean="0"/>
              <a:pPr/>
              <a:t>2011-05-24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EECB-7AD6-4085-9477-27D9B34975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72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9EC5-D146-4F1B-9D46-2D98B9F3C207}" type="datetimeFigureOut">
              <a:rPr lang="ko-KR" altLang="en-US" smtClean="0"/>
              <a:pPr/>
              <a:t>2011-05-24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EECB-7AD6-4085-9477-27D9B34975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79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9EC5-D146-4F1B-9D46-2D98B9F3C207}" type="datetimeFigureOut">
              <a:rPr lang="ko-KR" altLang="en-US" smtClean="0"/>
              <a:pPr/>
              <a:t>2011-05-24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EECB-7AD6-4085-9477-27D9B34975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18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9EC5-D146-4F1B-9D46-2D98B9F3C207}" type="datetimeFigureOut">
              <a:rPr lang="ko-KR" altLang="en-US" smtClean="0"/>
              <a:pPr/>
              <a:t>2011-05-24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EECB-7AD6-4085-9477-27D9B34975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60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9EC5-D146-4F1B-9D46-2D98B9F3C207}" type="datetimeFigureOut">
              <a:rPr lang="ko-KR" altLang="en-US" smtClean="0"/>
              <a:pPr/>
              <a:t>2011-05-24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EECB-7AD6-4085-9477-27D9B34975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1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9EC5-D146-4F1B-9D46-2D98B9F3C207}" type="datetimeFigureOut">
              <a:rPr lang="ko-KR" altLang="en-US" smtClean="0"/>
              <a:pPr/>
              <a:t>2011-05-24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EECB-7AD6-4085-9477-27D9B34975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078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9EC5-D146-4F1B-9D46-2D98B9F3C207}" type="datetimeFigureOut">
              <a:rPr lang="ko-KR" altLang="en-US" smtClean="0"/>
              <a:pPr/>
              <a:t>2011-05-24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EECB-7AD6-4085-9477-27D9B34975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248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9EC5-D146-4F1B-9D46-2D98B9F3C207}" type="datetimeFigureOut">
              <a:rPr lang="ko-KR" altLang="en-US" smtClean="0"/>
              <a:pPr/>
              <a:t>2011-05-24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EECB-7AD6-4085-9477-27D9B34975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49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99EC5-D146-4F1B-9D46-2D98B9F3C207}" type="datetimeFigureOut">
              <a:rPr lang="ko-KR" altLang="en-US" smtClean="0"/>
              <a:pPr/>
              <a:t>2011-05-24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2EECB-7AD6-4085-9477-27D9B34975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882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notes/facebook-engineering/the-underlying-technology-of-messages/45499160891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quora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adoop.apache.org/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hive.apache.org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r>
              <a:rPr lang="en-US" altLang="ko-KR" dirty="0" err="1" smtClean="0"/>
              <a:t>Nosql</a:t>
            </a:r>
            <a:r>
              <a:rPr lang="en-US" altLang="ko-KR" dirty="0" smtClean="0"/>
              <a:t> in </a:t>
            </a:r>
            <a:r>
              <a:rPr lang="en-US" altLang="ko-KR" dirty="0" err="1" smtClean="0"/>
              <a:t>Facebook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3491" y="5733256"/>
            <a:ext cx="5576664" cy="625624"/>
          </a:xfrm>
        </p:spPr>
        <p:txBody>
          <a:bodyPr>
            <a:normAutofit/>
          </a:bodyPr>
          <a:lstStyle/>
          <a:p>
            <a:r>
              <a:rPr lang="en-US" altLang="ko-KR" b="1" smtClean="0"/>
              <a:t>knight76.tistory.com</a:t>
            </a:r>
            <a:endParaRPr lang="en-US" altLang="ko-KR" b="1" dirty="0" smtClean="0"/>
          </a:p>
        </p:txBody>
      </p:sp>
      <p:pic>
        <p:nvPicPr>
          <p:cNvPr id="40962" name="Picture 2" descr="http://t1.gstatic.com/images?q=tbn:ANd9GcQKPPB39qmyB3uESb7_5pKXpc6aEYfj6Ck6cQzYZd4pQ-TE-d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93639"/>
            <a:ext cx="4232175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53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HBase</a:t>
            </a:r>
            <a:r>
              <a:rPr lang="ko-KR" altLang="en-US" dirty="0" smtClean="0"/>
              <a:t>를 선택한 이유 </a:t>
            </a:r>
            <a:r>
              <a:rPr lang="en-US" altLang="ko-KR" dirty="0" smtClean="0"/>
              <a:t>(cont)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u="sng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High availability </a:t>
            </a:r>
            <a:r>
              <a:rPr lang="en-US" altLang="ko-KR" dirty="0" smtClean="0">
                <a:latin typeface="+mn-ea"/>
              </a:rPr>
              <a:t>&amp; </a:t>
            </a:r>
            <a:r>
              <a:rPr lang="en-US" altLang="ko-KR" u="sng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fast write rate</a:t>
            </a:r>
          </a:p>
          <a:p>
            <a:pPr lvl="1"/>
            <a:r>
              <a:rPr lang="en-US" altLang="ko-KR" dirty="0" smtClean="0">
                <a:latin typeface="+mn-ea"/>
              </a:rPr>
              <a:t>Write rate was the huge bottleneck being solved</a:t>
            </a:r>
          </a:p>
          <a:p>
            <a:pPr lvl="1"/>
            <a:r>
              <a:rPr lang="en-US" altLang="ko-KR" dirty="0" smtClean="0">
                <a:latin typeface="+mn-ea"/>
              </a:rPr>
              <a:t>Write ahead log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enables those things</a:t>
            </a:r>
          </a:p>
          <a:p>
            <a:r>
              <a:rPr lang="en-US" altLang="ko-KR" u="sng" dirty="0" err="1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Hadoop</a:t>
            </a:r>
            <a:r>
              <a:rPr lang="en-US" altLang="ko-KR" u="sng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 </a:t>
            </a:r>
            <a:r>
              <a:rPr lang="ko-KR" altLang="en-US" u="sng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친구들과 함께 연동 가능</a:t>
            </a:r>
            <a:endParaRPr lang="en-US" altLang="ko-KR" u="sng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en-US" altLang="ko-KR" dirty="0" smtClean="0">
                <a:latin typeface="+mn-ea"/>
              </a:rPr>
              <a:t>Map Reduce supported out of the box</a:t>
            </a:r>
          </a:p>
          <a:p>
            <a:pPr lvl="1"/>
            <a:r>
              <a:rPr lang="en-US" altLang="ko-KR" dirty="0" smtClean="0">
                <a:latin typeface="+mn-ea"/>
              </a:rPr>
              <a:t>HDFS </a:t>
            </a:r>
            <a:r>
              <a:rPr lang="ko-KR" altLang="en-US" dirty="0" smtClean="0">
                <a:latin typeface="+mn-ea"/>
              </a:rPr>
              <a:t>사용 </a:t>
            </a:r>
            <a:endParaRPr lang="en-US" altLang="ko-KR" dirty="0" smtClean="0">
              <a:latin typeface="+mn-ea"/>
            </a:endParaRPr>
          </a:p>
          <a:p>
            <a:pPr lvl="2"/>
            <a:r>
              <a:rPr lang="en-US" altLang="ko-KR" dirty="0" smtClean="0">
                <a:latin typeface="+mn-ea"/>
              </a:rPr>
              <a:t>Easy to scale, checksums data</a:t>
            </a:r>
          </a:p>
          <a:p>
            <a:pPr lvl="2"/>
            <a:r>
              <a:rPr lang="en-US" altLang="ko-KR" dirty="0" smtClean="0">
                <a:latin typeface="+mn-ea"/>
              </a:rPr>
              <a:t>Development and operational experience with the </a:t>
            </a:r>
            <a:r>
              <a:rPr lang="en-US" altLang="ko-KR" dirty="0" err="1" smtClean="0">
                <a:latin typeface="+mn-ea"/>
              </a:rPr>
              <a:t>Hadoop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dirty="0" err="1" smtClean="0">
                <a:latin typeface="+mn-ea"/>
              </a:rPr>
              <a:t>echosystem</a:t>
            </a:r>
            <a:endParaRPr lang="en-US" altLang="ko-KR" dirty="0" smtClean="0">
              <a:latin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16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27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err="1" smtClean="0"/>
              <a:t>Hbase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268760"/>
            <a:ext cx="8507288" cy="5589240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altLang="ko-KR" dirty="0" smtClean="0"/>
              <a:t>Column based key-value store</a:t>
            </a:r>
          </a:p>
          <a:p>
            <a:pPr lvl="1"/>
            <a:r>
              <a:rPr lang="en-US" altLang="ko-KR" dirty="0" smtClean="0"/>
              <a:t>Built on Big Table model</a:t>
            </a:r>
          </a:p>
          <a:p>
            <a:pPr lvl="1"/>
            <a:r>
              <a:rPr lang="en-US" altLang="ko-KR" dirty="0" smtClean="0"/>
              <a:t>Good at fetching rows by key or scanning rages of rows and filtering</a:t>
            </a:r>
          </a:p>
          <a:p>
            <a:pPr lvl="1"/>
            <a:r>
              <a:rPr lang="en-US" altLang="ko-KR" dirty="0" smtClean="0"/>
              <a:t>Complex query are not supported, Queries are handled by Hive(data warehouse)</a:t>
            </a:r>
          </a:p>
          <a:p>
            <a:pPr lvl="1"/>
            <a:r>
              <a:rPr lang="en-US" altLang="ko-KR" b="1" u="sng" dirty="0" smtClean="0"/>
              <a:t>Simpler consistency model </a:t>
            </a:r>
            <a:r>
              <a:rPr lang="en-US" altLang="ko-KR" dirty="0" smtClean="0"/>
              <a:t>than Cassandra</a:t>
            </a:r>
          </a:p>
          <a:p>
            <a:pPr lvl="1"/>
            <a:r>
              <a:rPr lang="en-US" altLang="ko-KR" dirty="0" smtClean="0"/>
              <a:t>Very </a:t>
            </a:r>
            <a:r>
              <a:rPr lang="en-US" altLang="ko-KR" b="1" u="sng" dirty="0" smtClean="0"/>
              <a:t>good Scalability and performance</a:t>
            </a:r>
          </a:p>
          <a:p>
            <a:pPr lvl="1"/>
            <a:r>
              <a:rPr lang="en-US" altLang="ko-KR" b="1" u="sng" dirty="0" smtClean="0"/>
              <a:t>Auto load balancing, failover, compression support, multiple shards per server</a:t>
            </a:r>
          </a:p>
          <a:p>
            <a:pPr lvl="1"/>
            <a:r>
              <a:rPr lang="en-US" altLang="ko-KR" dirty="0" smtClean="0"/>
              <a:t>HDFS, the </a:t>
            </a:r>
            <a:r>
              <a:rPr lang="en-US" altLang="ko-KR" dirty="0" err="1" smtClean="0"/>
              <a:t>filesystem</a:t>
            </a:r>
            <a:r>
              <a:rPr lang="en-US" altLang="ko-KR" dirty="0" smtClean="0"/>
              <a:t> used by </a:t>
            </a:r>
            <a:r>
              <a:rPr lang="en-US" altLang="ko-KR" dirty="0" err="1" smtClean="0"/>
              <a:t>Hbase</a:t>
            </a:r>
            <a:r>
              <a:rPr lang="en-US" altLang="ko-KR" dirty="0" smtClean="0"/>
              <a:t>, supports replication, end-to-end checksum, automatic rebalancing</a:t>
            </a:r>
          </a:p>
          <a:p>
            <a:pPr lvl="1"/>
            <a:r>
              <a:rPr lang="en-US" altLang="ko-KR" dirty="0" smtClean="0"/>
              <a:t>Random access performance is like </a:t>
            </a:r>
            <a:r>
              <a:rPr lang="en-US" altLang="ko-KR" dirty="0" err="1" smtClean="0"/>
              <a:t>Mysql</a:t>
            </a:r>
            <a:endParaRPr lang="en-US" altLang="ko-KR" dirty="0" smtClean="0"/>
          </a:p>
          <a:p>
            <a:pPr lvl="1"/>
            <a:r>
              <a:rPr lang="en-US" altLang="ko-KR" b="1" u="sng" dirty="0"/>
              <a:t>Process &gt; 20 billion events / day (</a:t>
            </a:r>
            <a:r>
              <a:rPr lang="ko-KR" altLang="en-US" b="1" u="sng" dirty="0"/>
              <a:t>초당 </a:t>
            </a:r>
            <a:r>
              <a:rPr lang="en-US" altLang="ko-KR" b="1" u="sng" dirty="0"/>
              <a:t>20</a:t>
            </a:r>
            <a:r>
              <a:rPr lang="ko-KR" altLang="en-US" b="1" u="sng" dirty="0" err="1"/>
              <a:t>만건</a:t>
            </a:r>
            <a:r>
              <a:rPr lang="en-US" altLang="ko-KR" b="1" u="sng" dirty="0"/>
              <a:t>)</a:t>
            </a:r>
          </a:p>
          <a:p>
            <a:pPr lvl="2"/>
            <a:r>
              <a:rPr lang="en-US" altLang="ko-KR" dirty="0" err="1"/>
              <a:t>OpenTSDB</a:t>
            </a:r>
            <a:r>
              <a:rPr lang="en-US" altLang="ko-KR" dirty="0"/>
              <a:t> </a:t>
            </a:r>
            <a:r>
              <a:rPr lang="ko-KR" altLang="en-US" dirty="0"/>
              <a:t>초당 </a:t>
            </a:r>
            <a:r>
              <a:rPr lang="en-US" altLang="ko-KR" dirty="0"/>
              <a:t>20</a:t>
            </a:r>
            <a:r>
              <a:rPr lang="ko-KR" altLang="en-US" dirty="0" err="1"/>
              <a:t>만건의</a:t>
            </a:r>
            <a:r>
              <a:rPr lang="ko-KR" altLang="en-US" dirty="0"/>
              <a:t> </a:t>
            </a:r>
            <a:r>
              <a:rPr lang="en-US" altLang="ko-KR" dirty="0"/>
              <a:t>insert batch</a:t>
            </a:r>
            <a:r>
              <a:rPr lang="ko-KR" altLang="en-US" dirty="0"/>
              <a:t>를 처리하는 데모를 테스트해봄</a:t>
            </a:r>
            <a:r>
              <a:rPr lang="en-US" altLang="ko-KR" dirty="0"/>
              <a:t>(200k key-value)</a:t>
            </a:r>
            <a:br>
              <a:rPr lang="en-US" altLang="ko-KR" dirty="0"/>
            </a:br>
            <a:r>
              <a:rPr lang="en-US" altLang="ko-KR" dirty="0"/>
              <a:t>Intel E5405(2.00Ghz, 1 physical CPUS,  cores/CPU, 1 hardware thread/core= 4 </a:t>
            </a:r>
            <a:r>
              <a:rPr lang="en-US" altLang="ko-KR" dirty="0" err="1"/>
              <a:t>hw</a:t>
            </a:r>
            <a:r>
              <a:rPr lang="en-US" altLang="ko-KR" dirty="0"/>
              <a:t> threads)</a:t>
            </a:r>
          </a:p>
          <a:p>
            <a:pPr lvl="1"/>
            <a:r>
              <a:rPr lang="en-US" altLang="ko-KR" dirty="0"/>
              <a:t>Store 135+ billion message / month in</a:t>
            </a:r>
            <a:r>
              <a:rPr lang="ko-KR" altLang="en-US" dirty="0"/>
              <a:t> </a:t>
            </a:r>
            <a:r>
              <a:rPr lang="en-US" altLang="ko-KR" dirty="0"/>
              <a:t>Facebook</a:t>
            </a:r>
          </a:p>
          <a:p>
            <a:pPr lvl="1"/>
            <a:endParaRPr lang="en-US" altLang="ko-KR" dirty="0" smtClean="0"/>
          </a:p>
          <a:p>
            <a:pPr marL="457200" lvl="1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23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Facebook’s new messaging system</a:t>
            </a:r>
            <a:br>
              <a:rPr lang="en-US" altLang="ko-KR" dirty="0" smtClean="0"/>
            </a:br>
            <a:r>
              <a:rPr lang="en-US" altLang="ko-KR" dirty="0" smtClean="0"/>
              <a:t>(2010.11.16 </a:t>
            </a:r>
            <a:r>
              <a:rPr lang="ko-KR" altLang="en-US" dirty="0" smtClean="0"/>
              <a:t>공식 발표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>
                <a:latin typeface="+mn-ea"/>
              </a:rPr>
              <a:t>Data </a:t>
            </a:r>
          </a:p>
          <a:p>
            <a:pPr lvl="1"/>
            <a:r>
              <a:rPr lang="en-US" altLang="ko-KR" dirty="0" smtClean="0">
                <a:latin typeface="+mn-ea"/>
              </a:rPr>
              <a:t>15 billion person to person message / month</a:t>
            </a:r>
          </a:p>
          <a:p>
            <a:pPr lvl="1"/>
            <a:r>
              <a:rPr lang="en-US" altLang="ko-KR" dirty="0" smtClean="0">
                <a:latin typeface="+mn-ea"/>
              </a:rPr>
              <a:t>135 billion chat message / month</a:t>
            </a:r>
          </a:p>
          <a:p>
            <a:pPr lvl="1"/>
            <a:r>
              <a:rPr lang="en-US" altLang="ko-KR" dirty="0" smtClean="0">
                <a:latin typeface="+mn-ea"/>
              </a:rPr>
              <a:t>300 million users</a:t>
            </a:r>
          </a:p>
          <a:p>
            <a:r>
              <a:rPr lang="ko-KR" altLang="en-US" dirty="0" smtClean="0">
                <a:latin typeface="+mn-ea"/>
              </a:rPr>
              <a:t>데이터 요구사항 중</a:t>
            </a:r>
            <a:r>
              <a:rPr lang="en-US" altLang="ko-KR" dirty="0" smtClean="0">
                <a:latin typeface="+mn-ea"/>
              </a:rPr>
              <a:t>..</a:t>
            </a:r>
            <a:br>
              <a:rPr lang="en-US" altLang="ko-KR" dirty="0" smtClean="0">
                <a:latin typeface="+mn-ea"/>
              </a:rPr>
            </a:br>
            <a:r>
              <a:rPr lang="ko-KR" altLang="en-US" dirty="0" smtClean="0">
                <a:latin typeface="+mn-ea"/>
              </a:rPr>
              <a:t>다음 두 가지 데이터 특성을 측정하고 사용량을 </a:t>
            </a:r>
            <a:r>
              <a:rPr lang="ko-KR" altLang="en-US" dirty="0" err="1" smtClean="0">
                <a:latin typeface="+mn-ea"/>
              </a:rPr>
              <a:t>모니터해야</a:t>
            </a:r>
            <a:r>
              <a:rPr lang="ko-KR" altLang="en-US" dirty="0" smtClean="0">
                <a:latin typeface="+mn-ea"/>
              </a:rPr>
              <a:t> 한다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/>
            <a:r>
              <a:rPr lang="en-US" altLang="ko-KR" dirty="0" smtClean="0">
                <a:latin typeface="+mn-ea"/>
              </a:rPr>
              <a:t>A short set of temporal data that tends to be volatile </a:t>
            </a:r>
          </a:p>
          <a:p>
            <a:pPr lvl="1"/>
            <a:r>
              <a:rPr lang="en-US" altLang="ko-KR" dirty="0" smtClean="0">
                <a:latin typeface="+mn-ea"/>
              </a:rPr>
              <a:t>An ever-growing set of data that rarely gets accessed </a:t>
            </a:r>
          </a:p>
          <a:p>
            <a:r>
              <a:rPr lang="ko-KR" altLang="en-US" dirty="0" smtClean="0">
                <a:latin typeface="+mn-ea"/>
              </a:rPr>
              <a:t>결국 </a:t>
            </a:r>
            <a:r>
              <a:rPr lang="en-US" altLang="ko-KR" dirty="0" err="1" smtClean="0">
                <a:latin typeface="+mn-ea"/>
              </a:rPr>
              <a:t>Mysql</a:t>
            </a:r>
            <a:r>
              <a:rPr lang="en-US" altLang="ko-KR" dirty="0" smtClean="0">
                <a:latin typeface="+mn-ea"/>
              </a:rPr>
              <a:t> &amp; </a:t>
            </a:r>
            <a:r>
              <a:rPr lang="en-US" altLang="ko-KR" dirty="0" err="1" smtClean="0">
                <a:latin typeface="+mn-ea"/>
              </a:rPr>
              <a:t>cassandra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은 </a:t>
            </a:r>
            <a:r>
              <a:rPr lang="en-US" altLang="ko-KR" dirty="0" smtClean="0">
                <a:latin typeface="+mn-ea"/>
              </a:rPr>
              <a:t>new messaging platform</a:t>
            </a:r>
            <a:r>
              <a:rPr lang="ko-KR" altLang="en-US" dirty="0" smtClean="0">
                <a:latin typeface="+mn-ea"/>
              </a:rPr>
              <a:t>에 맞지 않다고 판단</a:t>
            </a:r>
            <a:endParaRPr lang="en-US" altLang="ko-KR" dirty="0" smtClean="0">
              <a:latin typeface="+mn-ea"/>
            </a:endParaRPr>
          </a:p>
          <a:p>
            <a:endParaRPr lang="ko-KR" altLang="en-US" dirty="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396335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hlinkClick r:id="rId3"/>
              </a:rPr>
              <a:t>http://www.facebook.com/notes/facebook-engineering/the-underlying-technology-of-messages/454991608919</a:t>
            </a:r>
            <a:endParaRPr lang="en-US" altLang="ko-KR" sz="1200" dirty="0" smtClean="0"/>
          </a:p>
          <a:p>
            <a:r>
              <a:rPr lang="en-US" altLang="ko-KR" sz="1200" i="1" dirty="0" smtClean="0">
                <a:hlinkClick r:id="rId4"/>
              </a:rPr>
              <a:t>www.</a:t>
            </a:r>
            <a:r>
              <a:rPr lang="en-US" altLang="ko-KR" sz="1200" b="1" i="1" dirty="0" smtClean="0">
                <a:hlinkClick r:id="rId4"/>
              </a:rPr>
              <a:t>quora</a:t>
            </a:r>
            <a:r>
              <a:rPr lang="en-US" altLang="ko-KR" sz="1200" i="1" dirty="0" smtClean="0">
                <a:hlinkClick r:id="rId4"/>
              </a:rPr>
              <a:t>.com</a:t>
            </a:r>
            <a:r>
              <a:rPr lang="en-US" altLang="ko-KR" sz="1200" i="1" dirty="0" smtClean="0"/>
              <a:t>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576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Project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>
                <a:latin typeface="+mn-ea"/>
              </a:rPr>
              <a:t>Facebook’s largest-ever engineering project </a:t>
            </a:r>
          </a:p>
          <a:p>
            <a:r>
              <a:rPr lang="en-US" altLang="ko-KR" dirty="0" smtClean="0">
                <a:latin typeface="+mn-ea"/>
              </a:rPr>
              <a:t>1</a:t>
            </a:r>
            <a:r>
              <a:rPr lang="ko-KR" altLang="en-US" dirty="0" err="1" smtClean="0">
                <a:latin typeface="+mn-ea"/>
              </a:rPr>
              <a:t>년소요</a:t>
            </a:r>
            <a:endParaRPr lang="en-US" altLang="ko-KR" dirty="0">
              <a:latin typeface="+mn-ea"/>
            </a:endParaRPr>
          </a:p>
          <a:p>
            <a:r>
              <a:rPr lang="en-US" altLang="ko-KR" dirty="0" smtClean="0">
                <a:latin typeface="+mn-ea"/>
              </a:rPr>
              <a:t>15 engineers</a:t>
            </a:r>
            <a:r>
              <a:rPr lang="ko-KR" altLang="en-US" dirty="0" smtClean="0">
                <a:latin typeface="+mn-ea"/>
              </a:rPr>
              <a:t>으로 구성</a:t>
            </a:r>
            <a:endParaRPr lang="en-US" altLang="ko-KR" dirty="0" smtClean="0">
              <a:latin typeface="+mn-ea"/>
            </a:endParaRPr>
          </a:p>
          <a:p>
            <a:r>
              <a:rPr lang="en-US" altLang="ko-KR" dirty="0" err="1" smtClean="0">
                <a:latin typeface="+mn-ea"/>
              </a:rPr>
              <a:t>Hbase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사용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en-US" altLang="ko-KR" dirty="0" smtClean="0">
                <a:latin typeface="+mn-ea"/>
              </a:rPr>
              <a:t>2010.11</a:t>
            </a:r>
            <a:r>
              <a:rPr lang="ko-KR" altLang="en-US" dirty="0" smtClean="0">
                <a:latin typeface="+mn-ea"/>
              </a:rPr>
              <a:t>월 </a:t>
            </a:r>
            <a:r>
              <a:rPr lang="en-US" altLang="ko-KR" dirty="0" smtClean="0">
                <a:latin typeface="+mn-ea"/>
              </a:rPr>
              <a:t>– 0.89.20100924</a:t>
            </a:r>
            <a:r>
              <a:rPr lang="ko-KR" altLang="en-US" dirty="0" smtClean="0">
                <a:latin typeface="+mn-ea"/>
              </a:rPr>
              <a:t>개발버전 패치 사용 </a:t>
            </a:r>
            <a:r>
              <a:rPr lang="ko-KR" altLang="en-US" dirty="0" err="1" smtClean="0">
                <a:latin typeface="+mn-ea"/>
              </a:rPr>
              <a:t>중인듯</a:t>
            </a:r>
            <a:r>
              <a:rPr lang="en-US" altLang="ko-KR" dirty="0" smtClean="0">
                <a:latin typeface="+mn-ea"/>
              </a:rPr>
              <a:t>. (</a:t>
            </a:r>
            <a:r>
              <a:rPr lang="ko-KR" altLang="en-US" dirty="0" smtClean="0">
                <a:latin typeface="+mn-ea"/>
              </a:rPr>
              <a:t>따로 </a:t>
            </a:r>
            <a:r>
              <a:rPr lang="en-US" altLang="ko-KR" dirty="0" smtClean="0">
                <a:latin typeface="+mn-ea"/>
              </a:rPr>
              <a:t>internal fork</a:t>
            </a:r>
            <a:r>
              <a:rPr lang="ko-KR" altLang="en-US" dirty="0" smtClean="0">
                <a:latin typeface="+mn-ea"/>
              </a:rPr>
              <a:t>해서 쓰지 않음</a:t>
            </a:r>
            <a:r>
              <a:rPr lang="en-US" altLang="ko-KR" dirty="0" smtClean="0">
                <a:latin typeface="+mn-ea"/>
              </a:rPr>
              <a:t>)</a:t>
            </a:r>
          </a:p>
          <a:p>
            <a:pPr lvl="1"/>
            <a:r>
              <a:rPr lang="en-US" altLang="ko-KR" dirty="0" smtClean="0">
                <a:latin typeface="+mn-ea"/>
              </a:rPr>
              <a:t>2011.3</a:t>
            </a:r>
            <a:r>
              <a:rPr lang="ko-KR" altLang="en-US" dirty="0" smtClean="0">
                <a:latin typeface="+mn-ea"/>
              </a:rPr>
              <a:t>월 </a:t>
            </a:r>
            <a:r>
              <a:rPr lang="en-US" altLang="ko-KR" dirty="0" smtClean="0">
                <a:latin typeface="+mn-ea"/>
              </a:rPr>
              <a:t>– HDFS 0.20-append branch </a:t>
            </a:r>
            <a:r>
              <a:rPr lang="ko-KR" altLang="en-US" dirty="0" smtClean="0">
                <a:latin typeface="+mn-ea"/>
              </a:rPr>
              <a:t>사용</a:t>
            </a:r>
            <a:endParaRPr lang="en-US" altLang="ko-KR" dirty="0" smtClean="0">
              <a:latin typeface="+mn-ea"/>
            </a:endParaRPr>
          </a:p>
          <a:p>
            <a:pPr lvl="3"/>
            <a:r>
              <a:rPr lang="en-US" altLang="ko-KR" dirty="0" smtClean="0">
                <a:latin typeface="+mn-ea"/>
              </a:rPr>
              <a:t>0.20~0.90</a:t>
            </a:r>
            <a:r>
              <a:rPr lang="ko-KR" altLang="en-US" dirty="0" smtClean="0">
                <a:latin typeface="+mn-ea"/>
              </a:rPr>
              <a:t>까지 </a:t>
            </a:r>
            <a:r>
              <a:rPr lang="en-US" altLang="ko-KR" dirty="0" smtClean="0">
                <a:latin typeface="+mn-ea"/>
              </a:rPr>
              <a:t>1000</a:t>
            </a:r>
            <a:r>
              <a:rPr lang="ko-KR" altLang="en-US" dirty="0" smtClean="0">
                <a:latin typeface="+mn-ea"/>
              </a:rPr>
              <a:t>이상 </a:t>
            </a:r>
            <a:r>
              <a:rPr lang="en-US" altLang="ko-KR" dirty="0" smtClean="0">
                <a:latin typeface="+mn-ea"/>
              </a:rPr>
              <a:t>patch</a:t>
            </a:r>
            <a:r>
              <a:rPr lang="ko-KR" altLang="en-US" dirty="0" smtClean="0">
                <a:latin typeface="+mn-ea"/>
              </a:rPr>
              <a:t>함</a:t>
            </a:r>
            <a:endParaRPr lang="en-US" altLang="ko-KR" dirty="0" smtClean="0">
              <a:latin typeface="+mn-ea"/>
            </a:endParaRPr>
          </a:p>
          <a:p>
            <a:r>
              <a:rPr lang="en-US" altLang="ko-KR" dirty="0" smtClean="0">
                <a:latin typeface="+mn-ea"/>
              </a:rPr>
              <a:t>Thrift gateway </a:t>
            </a:r>
            <a:r>
              <a:rPr lang="ko-KR" altLang="en-US" dirty="0" smtClean="0">
                <a:latin typeface="+mn-ea"/>
              </a:rPr>
              <a:t>를 사용하지 않고</a:t>
            </a:r>
            <a:r>
              <a:rPr lang="en-US" altLang="ko-KR" dirty="0" smtClean="0">
                <a:latin typeface="+mn-ea"/>
              </a:rPr>
              <a:t>, native java client</a:t>
            </a:r>
            <a:r>
              <a:rPr lang="ko-KR" altLang="en-US" dirty="0" smtClean="0">
                <a:latin typeface="+mn-ea"/>
              </a:rPr>
              <a:t>를 사용</a:t>
            </a:r>
            <a:endParaRPr lang="en-US" altLang="ko-KR" dirty="0" smtClean="0">
              <a:latin typeface="+mn-ea"/>
            </a:endParaRP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255" y="618737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Quora.com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255" y="6556702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Fosdem.com</a:t>
            </a:r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/>
              <a:t>The Underlying Technology of 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Messages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23528" y="4437112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http://www.facebook.com/video/video.php?v=690851516105&amp;oid=9445547199&amp;comments</a:t>
            </a:r>
            <a:endParaRPr lang="ko-KR" altLang="en-US" sz="1400" dirty="0"/>
          </a:p>
        </p:txBody>
      </p:sp>
      <p:sp>
        <p:nvSpPr>
          <p:cNvPr id="4" name="직사각형 3"/>
          <p:cNvSpPr/>
          <p:nvPr/>
        </p:nvSpPr>
        <p:spPr>
          <a:xfrm>
            <a:off x="340974" y="477386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/>
              <a:t>http://www.qconbeijing.com/download/Nicolas.pdf</a:t>
            </a:r>
            <a:endParaRPr lang="ko-KR" altLang="en-US" sz="1400" dirty="0"/>
          </a:p>
        </p:txBody>
      </p:sp>
      <p:sp>
        <p:nvSpPr>
          <p:cNvPr id="5" name="직사각형 4"/>
          <p:cNvSpPr/>
          <p:nvPr/>
        </p:nvSpPr>
        <p:spPr>
          <a:xfrm>
            <a:off x="362018" y="5124744"/>
            <a:ext cx="9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http://video.fosdem.org/2011/maintracks/facebook-messages.xvid.avi</a:t>
            </a:r>
            <a:endParaRPr lang="ko-KR" altLang="en-US" sz="1400" dirty="0"/>
          </a:p>
        </p:txBody>
      </p:sp>
      <p:sp>
        <p:nvSpPr>
          <p:cNvPr id="6" name="직사각형 5"/>
          <p:cNvSpPr/>
          <p:nvPr/>
        </p:nvSpPr>
        <p:spPr>
          <a:xfrm>
            <a:off x="899592" y="836712"/>
            <a:ext cx="79208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/>
              <a:t>#1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92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Facebook brief architecture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83" y="1772816"/>
            <a:ext cx="637954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Store type</a:t>
            </a:r>
          </a:p>
          <a:p>
            <a:pPr lvl="1"/>
            <a:r>
              <a:rPr lang="en-US" altLang="ko-KR" dirty="0" smtClean="0"/>
              <a:t>Message, chats, emails, </a:t>
            </a:r>
            <a:r>
              <a:rPr lang="en-US" altLang="ko-KR" dirty="0" err="1" smtClean="0"/>
              <a:t>sms</a:t>
            </a:r>
            <a:endParaRPr lang="en-US" altLang="ko-KR" dirty="0" smtClean="0"/>
          </a:p>
          <a:p>
            <a:r>
              <a:rPr lang="en-US" altLang="ko-KR" dirty="0" smtClean="0"/>
              <a:t>Three major types of data</a:t>
            </a:r>
          </a:p>
          <a:p>
            <a:pPr lvl="1"/>
            <a:r>
              <a:rPr lang="en-US" altLang="ko-KR" dirty="0" smtClean="0"/>
              <a:t>Message metadata and bodies : </a:t>
            </a:r>
            <a:r>
              <a:rPr lang="en-US" altLang="ko-KR" dirty="0" err="1" smtClean="0"/>
              <a:t>HBase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Search indices : </a:t>
            </a:r>
            <a:r>
              <a:rPr lang="en-US" altLang="ko-KR" dirty="0" err="1" smtClean="0"/>
              <a:t>HBase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Attachments and large message (ex. photo): Haystack</a:t>
            </a:r>
          </a:p>
          <a:p>
            <a:r>
              <a:rPr lang="en-US" altLang="ko-KR" dirty="0" smtClean="0"/>
              <a:t>Data volume per Month</a:t>
            </a:r>
          </a:p>
          <a:p>
            <a:pPr lvl="1"/>
            <a:r>
              <a:rPr lang="en-US" altLang="ko-KR" dirty="0" smtClean="0"/>
              <a:t>15 billion message * 1024byte = 14 TB</a:t>
            </a:r>
          </a:p>
          <a:p>
            <a:pPr lvl="1"/>
            <a:r>
              <a:rPr lang="en-US" altLang="ko-KR" dirty="0" smtClean="0"/>
              <a:t>120 billion chat message * 100 bytes = 11TB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65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TOP Goal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Zero data loss </a:t>
            </a:r>
          </a:p>
          <a:p>
            <a:r>
              <a:rPr lang="en-US" altLang="ko-KR" dirty="0" smtClean="0"/>
              <a:t>Stable</a:t>
            </a:r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r>
              <a:rPr lang="en-US" altLang="ko-KR" b="1" dirty="0" smtClean="0"/>
              <a:t>Performance is not top goal</a:t>
            </a:r>
            <a:endParaRPr lang="en-US" altLang="ko-KR" b="1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91244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 to use </a:t>
            </a:r>
            <a:r>
              <a:rPr lang="en-US" altLang="ko-KR" dirty="0" err="1" smtClean="0"/>
              <a:t>Hbase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storing large </a:t>
            </a:r>
            <a:r>
              <a:rPr lang="en-US" altLang="ko-KR" dirty="0"/>
              <a:t>amounts of data</a:t>
            </a:r>
          </a:p>
          <a:p>
            <a:r>
              <a:rPr lang="en-US" altLang="ko-KR" dirty="0" smtClean="0"/>
              <a:t>need </a:t>
            </a:r>
            <a:r>
              <a:rPr lang="en-US" altLang="ko-KR" b="1" dirty="0"/>
              <a:t>high write throughput</a:t>
            </a:r>
          </a:p>
          <a:p>
            <a:r>
              <a:rPr lang="en-US" altLang="ko-KR" dirty="0" smtClean="0"/>
              <a:t>need </a:t>
            </a:r>
            <a:r>
              <a:rPr lang="en-US" altLang="ko-KR" b="1" dirty="0"/>
              <a:t>efficient random access </a:t>
            </a:r>
            <a:r>
              <a:rPr lang="en-US" altLang="ko-KR" dirty="0"/>
              <a:t>within large data sets</a:t>
            </a:r>
          </a:p>
          <a:p>
            <a:r>
              <a:rPr lang="en-US" altLang="ko-KR" dirty="0" smtClean="0"/>
              <a:t>need </a:t>
            </a:r>
            <a:r>
              <a:rPr lang="en-US" altLang="ko-KR" dirty="0"/>
              <a:t>to </a:t>
            </a:r>
            <a:r>
              <a:rPr lang="en-US" altLang="ko-KR" b="1" dirty="0"/>
              <a:t>scale</a:t>
            </a:r>
            <a:r>
              <a:rPr lang="en-US" altLang="ko-KR" dirty="0"/>
              <a:t> gracefully with data </a:t>
            </a:r>
          </a:p>
          <a:p>
            <a:r>
              <a:rPr lang="en-US" altLang="ko-KR" dirty="0" smtClean="0"/>
              <a:t>for </a:t>
            </a:r>
            <a:r>
              <a:rPr lang="en-US" altLang="ko-KR" b="1" dirty="0"/>
              <a:t>structured</a:t>
            </a:r>
            <a:r>
              <a:rPr lang="en-US" altLang="ko-KR" dirty="0"/>
              <a:t> and semi-structured data</a:t>
            </a:r>
          </a:p>
          <a:p>
            <a:r>
              <a:rPr lang="en-US" altLang="ko-KR" dirty="0" smtClean="0"/>
              <a:t>don’t </a:t>
            </a:r>
            <a:r>
              <a:rPr lang="en-US" altLang="ko-KR" dirty="0"/>
              <a:t>need full RDMS capabilities (cross table transactions, joins, etc.)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3906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 Source Stack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Memcached</a:t>
            </a:r>
            <a:r>
              <a:rPr lang="en-US" altLang="ko-KR" dirty="0" smtClean="0"/>
              <a:t> : App Server Cache</a:t>
            </a:r>
          </a:p>
          <a:p>
            <a:r>
              <a:rPr lang="en-US" altLang="ko-KR" dirty="0" err="1" smtClean="0"/>
              <a:t>ZooKeeper</a:t>
            </a:r>
            <a:r>
              <a:rPr lang="en-US" altLang="ko-KR" dirty="0" smtClean="0"/>
              <a:t> : </a:t>
            </a:r>
            <a:r>
              <a:rPr lang="en-US" altLang="ko-KR" dirty="0"/>
              <a:t>Small Data Coordination Service</a:t>
            </a:r>
          </a:p>
          <a:p>
            <a:r>
              <a:rPr lang="en-US" altLang="ko-KR" dirty="0" err="1" smtClean="0"/>
              <a:t>Hbase</a:t>
            </a:r>
            <a:r>
              <a:rPr lang="en-US" altLang="ko-KR" dirty="0" smtClean="0"/>
              <a:t> : Database Storage Engine</a:t>
            </a:r>
          </a:p>
          <a:p>
            <a:r>
              <a:rPr lang="en-US" altLang="ko-KR" dirty="0" smtClean="0"/>
              <a:t>HDFS : Distributed </a:t>
            </a:r>
            <a:r>
              <a:rPr lang="en-US" altLang="ko-KR" dirty="0" err="1" smtClean="0"/>
              <a:t>Filesystem</a:t>
            </a:r>
            <a:endParaRPr lang="en-US" altLang="ko-KR" dirty="0" smtClean="0"/>
          </a:p>
          <a:p>
            <a:r>
              <a:rPr lang="en-US" altLang="ko-KR" dirty="0" err="1" smtClean="0"/>
              <a:t>Hadoop</a:t>
            </a:r>
            <a:r>
              <a:rPr lang="en-US" altLang="ko-KR" dirty="0" smtClean="0"/>
              <a:t> : </a:t>
            </a:r>
            <a:r>
              <a:rPr lang="en-US" altLang="ko-KR" dirty="0" err="1" smtClean="0"/>
              <a:t>Asynchrous</a:t>
            </a:r>
            <a:r>
              <a:rPr lang="en-US" altLang="ko-KR" dirty="0" smtClean="0"/>
              <a:t> Map-Reduce Jobs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642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ko-KR" altLang="en-US" b="1" dirty="0" smtClean="0"/>
              <a:t>순서</a:t>
            </a:r>
            <a:endParaRPr lang="en-US" altLang="ko-KR" b="1" dirty="0" smtClean="0"/>
          </a:p>
          <a:p>
            <a:pPr lvl="1"/>
            <a:r>
              <a:rPr lang="ko-KR" altLang="en-US" b="1" dirty="0" smtClean="0"/>
              <a:t>기존 </a:t>
            </a:r>
            <a:r>
              <a:rPr lang="en-US" altLang="ko-KR" b="1" dirty="0" err="1" smtClean="0"/>
              <a:t>Facebook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시스템</a:t>
            </a:r>
            <a:endParaRPr lang="en-US" altLang="ko-KR" b="1" dirty="0" smtClean="0"/>
          </a:p>
          <a:p>
            <a:pPr lvl="1"/>
            <a:r>
              <a:rPr lang="en-US" altLang="ko-KR" b="1" dirty="0" smtClean="0"/>
              <a:t>Why Not Use </a:t>
            </a:r>
            <a:r>
              <a:rPr lang="en-US" altLang="ko-KR" b="1" dirty="0" err="1" smtClean="0"/>
              <a:t>Mysql</a:t>
            </a:r>
            <a:r>
              <a:rPr lang="en-US" altLang="ko-KR" b="1" dirty="0" smtClean="0"/>
              <a:t>, Cassandra </a:t>
            </a:r>
            <a:br>
              <a:rPr lang="en-US" altLang="ko-KR" b="1" dirty="0" smtClean="0"/>
            </a:br>
            <a:r>
              <a:rPr lang="en-US" altLang="ko-KR" b="1" dirty="0" err="1" smtClean="0"/>
              <a:t>Hbase</a:t>
            </a:r>
            <a:r>
              <a:rPr lang="ko-KR" altLang="en-US" b="1" dirty="0" smtClean="0"/>
              <a:t>가 선택된 이유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정리</a:t>
            </a:r>
            <a:r>
              <a:rPr lang="en-US" altLang="ko-KR" b="1" dirty="0" smtClean="0"/>
              <a:t>’</a:t>
            </a:r>
          </a:p>
          <a:p>
            <a:pPr lvl="1"/>
            <a:r>
              <a:rPr lang="en-US" altLang="ko-KR" b="1" dirty="0" smtClean="0"/>
              <a:t>#1 Messaging system </a:t>
            </a:r>
            <a:r>
              <a:rPr lang="ko-KR" altLang="en-US" b="1" dirty="0" smtClean="0"/>
              <a:t>사례</a:t>
            </a:r>
            <a:endParaRPr lang="en-US" altLang="ko-KR" b="1" dirty="0" smtClean="0"/>
          </a:p>
          <a:p>
            <a:pPr lvl="1"/>
            <a:r>
              <a:rPr lang="en-US" altLang="ko-KR" b="1" dirty="0" smtClean="0"/>
              <a:t>#2 Real time Analytics </a:t>
            </a:r>
            <a:r>
              <a:rPr lang="ko-KR" altLang="en-US" b="1" dirty="0" smtClean="0"/>
              <a:t>사례</a:t>
            </a:r>
            <a:endParaRPr lang="en-US" altLang="ko-KR" b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Architecture of Facebook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55576" y="2348880"/>
            <a:ext cx="2736304" cy="3096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Cell 1</a:t>
            </a:r>
          </a:p>
          <a:p>
            <a:pPr algn="ctr"/>
            <a:endParaRPr lang="en-US" altLang="ko-KR" sz="2400" dirty="0" smtClean="0"/>
          </a:p>
          <a:p>
            <a:pPr algn="ctr"/>
            <a:endParaRPr lang="en-US" altLang="ko-KR" sz="2400" dirty="0" smtClean="0"/>
          </a:p>
          <a:p>
            <a:pPr algn="ctr"/>
            <a:endParaRPr lang="en-US" altLang="ko-KR" sz="2400" dirty="0"/>
          </a:p>
          <a:p>
            <a:pPr algn="ctr"/>
            <a:endParaRPr lang="en-US" altLang="ko-KR" sz="2400" dirty="0" smtClean="0"/>
          </a:p>
          <a:p>
            <a:pPr algn="ctr"/>
            <a:endParaRPr lang="en-US" altLang="ko-KR" sz="2400" dirty="0"/>
          </a:p>
          <a:p>
            <a:pPr algn="ctr"/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1059227" y="3068960"/>
            <a:ext cx="2088232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Application </a:t>
            </a:r>
          </a:p>
          <a:p>
            <a:pPr algn="ctr"/>
            <a:r>
              <a:rPr lang="en-US" altLang="ko-KR" sz="2400" dirty="0" smtClean="0"/>
              <a:t>Server</a:t>
            </a:r>
            <a:endParaRPr lang="ko-KR" altLang="en-US" sz="2400" dirty="0"/>
          </a:p>
        </p:txBody>
      </p:sp>
      <p:sp>
        <p:nvSpPr>
          <p:cNvPr id="10" name="직사각형 9"/>
          <p:cNvSpPr/>
          <p:nvPr/>
        </p:nvSpPr>
        <p:spPr>
          <a:xfrm>
            <a:off x="1059227" y="4212029"/>
            <a:ext cx="2088232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err="1" smtClean="0"/>
              <a:t>HBase</a:t>
            </a:r>
            <a:r>
              <a:rPr lang="en-US" altLang="ko-KR" sz="2000" dirty="0" smtClean="0"/>
              <a:t>/HDFS/ZK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755576" y="1412776"/>
            <a:ext cx="2736304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Clients </a:t>
            </a:r>
          </a:p>
          <a:p>
            <a:pPr algn="ctr"/>
            <a:r>
              <a:rPr lang="en-US" altLang="ko-KR" sz="2400" dirty="0" smtClean="0"/>
              <a:t>(Web server)</a:t>
            </a:r>
            <a:endParaRPr lang="ko-KR" altLang="en-US" sz="2400" dirty="0"/>
          </a:p>
        </p:txBody>
      </p:sp>
      <p:sp>
        <p:nvSpPr>
          <p:cNvPr id="12" name="직사각형 11"/>
          <p:cNvSpPr/>
          <p:nvPr/>
        </p:nvSpPr>
        <p:spPr>
          <a:xfrm>
            <a:off x="5940152" y="1412776"/>
            <a:ext cx="2232248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User Directory Service</a:t>
            </a:r>
            <a:endParaRPr lang="ko-KR" altLang="en-US" sz="2400" dirty="0"/>
          </a:p>
        </p:txBody>
      </p:sp>
      <p:sp>
        <p:nvSpPr>
          <p:cNvPr id="13" name="직사각형 12"/>
          <p:cNvSpPr/>
          <p:nvPr/>
        </p:nvSpPr>
        <p:spPr>
          <a:xfrm>
            <a:off x="755576" y="5589240"/>
            <a:ext cx="712879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Haystack</a:t>
            </a:r>
            <a:endParaRPr lang="ko-KR" altLang="en-US" sz="2400" dirty="0"/>
          </a:p>
        </p:txBody>
      </p:sp>
      <p:cxnSp>
        <p:nvCxnSpPr>
          <p:cNvPr id="14" name="직선 화살표 연결선 13"/>
          <p:cNvCxnSpPr>
            <a:stCxn id="11" idx="3"/>
            <a:endCxn id="12" idx="1"/>
          </p:cNvCxnSpPr>
          <p:nvPr/>
        </p:nvCxnSpPr>
        <p:spPr>
          <a:xfrm>
            <a:off x="3491880" y="1808820"/>
            <a:ext cx="2448272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형 설명선 15"/>
          <p:cNvSpPr/>
          <p:nvPr/>
        </p:nvSpPr>
        <p:spPr>
          <a:xfrm>
            <a:off x="3622159" y="1988840"/>
            <a:ext cx="1944216" cy="1323089"/>
          </a:xfrm>
          <a:prstGeom prst="wedgeEllipseCallout">
            <a:avLst>
              <a:gd name="adj1" fmla="val -74592"/>
              <a:gd name="adj2" fmla="val -447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User </a:t>
            </a:r>
            <a:r>
              <a:rPr lang="ko-KR" altLang="en-US" sz="1600" dirty="0" smtClean="0"/>
              <a:t>에 대한 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Cell </a:t>
            </a:r>
            <a:r>
              <a:rPr lang="ko-KR" altLang="en-US" sz="1600" dirty="0" smtClean="0"/>
              <a:t>정보를 알려주세요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18" name="타원형 설명선 17"/>
          <p:cNvSpPr/>
          <p:nvPr/>
        </p:nvSpPr>
        <p:spPr>
          <a:xfrm>
            <a:off x="3779912" y="3455945"/>
            <a:ext cx="2160240" cy="1125183"/>
          </a:xfrm>
          <a:prstGeom prst="wedgeEllipseCallout">
            <a:avLst>
              <a:gd name="adj1" fmla="val 52698"/>
              <a:gd name="adj2" fmla="val -1608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Cell 1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648072" y="6427113"/>
            <a:ext cx="8892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/>
              <a:t>http://www.quora.com/How-does-Facebook-handle-generic-search-functionality-on-HBase-for-their-new-messaging-platform?q=facebook+hbase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0600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Architecture of Facebook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55576" y="2348880"/>
            <a:ext cx="2736304" cy="3096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Cell 1</a:t>
            </a:r>
          </a:p>
          <a:p>
            <a:pPr algn="ctr"/>
            <a:endParaRPr lang="en-US" altLang="ko-KR" sz="2400" dirty="0" smtClean="0"/>
          </a:p>
          <a:p>
            <a:pPr algn="ctr"/>
            <a:endParaRPr lang="en-US" altLang="ko-KR" sz="2400" dirty="0" smtClean="0"/>
          </a:p>
          <a:p>
            <a:pPr algn="ctr"/>
            <a:endParaRPr lang="en-US" altLang="ko-KR" sz="2400" dirty="0"/>
          </a:p>
          <a:p>
            <a:pPr algn="ctr"/>
            <a:endParaRPr lang="en-US" altLang="ko-KR" sz="2400" dirty="0" smtClean="0"/>
          </a:p>
          <a:p>
            <a:pPr algn="ctr"/>
            <a:endParaRPr lang="en-US" altLang="ko-KR" sz="2400" dirty="0"/>
          </a:p>
          <a:p>
            <a:pPr algn="ctr"/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1059227" y="3068960"/>
            <a:ext cx="2088232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Application </a:t>
            </a:r>
          </a:p>
          <a:p>
            <a:pPr algn="ctr"/>
            <a:r>
              <a:rPr lang="en-US" altLang="ko-KR" sz="2400" dirty="0" smtClean="0"/>
              <a:t>Server</a:t>
            </a:r>
            <a:endParaRPr lang="ko-KR" altLang="en-US" sz="2400" dirty="0"/>
          </a:p>
        </p:txBody>
      </p:sp>
      <p:sp>
        <p:nvSpPr>
          <p:cNvPr id="10" name="직사각형 9"/>
          <p:cNvSpPr/>
          <p:nvPr/>
        </p:nvSpPr>
        <p:spPr>
          <a:xfrm>
            <a:off x="1059227" y="4212029"/>
            <a:ext cx="2088232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err="1" smtClean="0"/>
              <a:t>HBase</a:t>
            </a:r>
            <a:r>
              <a:rPr lang="en-US" altLang="ko-KR" sz="2000" dirty="0" smtClean="0"/>
              <a:t>/HDFS/ZK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755576" y="1412776"/>
            <a:ext cx="2736304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Clients </a:t>
            </a:r>
          </a:p>
          <a:p>
            <a:pPr algn="ctr"/>
            <a:r>
              <a:rPr lang="en-US" altLang="ko-KR" sz="2400" dirty="0" smtClean="0"/>
              <a:t>(Web server)</a:t>
            </a:r>
            <a:endParaRPr lang="ko-KR" altLang="en-US" sz="2400" dirty="0"/>
          </a:p>
        </p:txBody>
      </p:sp>
      <p:sp>
        <p:nvSpPr>
          <p:cNvPr id="12" name="직사각형 11"/>
          <p:cNvSpPr/>
          <p:nvPr/>
        </p:nvSpPr>
        <p:spPr>
          <a:xfrm>
            <a:off x="5940152" y="1412776"/>
            <a:ext cx="2232248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User Directory Service</a:t>
            </a:r>
            <a:endParaRPr lang="ko-KR" altLang="en-US" sz="2400" dirty="0"/>
          </a:p>
        </p:txBody>
      </p:sp>
      <p:sp>
        <p:nvSpPr>
          <p:cNvPr id="13" name="직사각형 12"/>
          <p:cNvSpPr/>
          <p:nvPr/>
        </p:nvSpPr>
        <p:spPr>
          <a:xfrm>
            <a:off x="755576" y="5589240"/>
            <a:ext cx="712879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Haystack</a:t>
            </a:r>
            <a:endParaRPr lang="ko-KR" altLang="en-US" sz="2400" dirty="0"/>
          </a:p>
        </p:txBody>
      </p:sp>
      <p:cxnSp>
        <p:nvCxnSpPr>
          <p:cNvPr id="8" name="꺾인 연결선 7"/>
          <p:cNvCxnSpPr>
            <a:stCxn id="11" idx="3"/>
            <a:endCxn id="6" idx="3"/>
          </p:cNvCxnSpPr>
          <p:nvPr/>
        </p:nvCxnSpPr>
        <p:spPr>
          <a:xfrm flipH="1">
            <a:off x="3147459" y="1808820"/>
            <a:ext cx="344421" cy="1728192"/>
          </a:xfrm>
          <a:prstGeom prst="bentConnector3">
            <a:avLst>
              <a:gd name="adj1" fmla="val -66372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/>
          <p:nvPr/>
        </p:nvCxnSpPr>
        <p:spPr>
          <a:xfrm>
            <a:off x="3147460" y="3767934"/>
            <a:ext cx="2072612" cy="1821306"/>
          </a:xfrm>
          <a:prstGeom prst="bentConnector3">
            <a:avLst>
              <a:gd name="adj1" fmla="val 99965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51920" y="256490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Message &amp; Attachments </a:t>
            </a:r>
            <a:r>
              <a:rPr lang="ko-KR" altLang="en-US" dirty="0" smtClean="0"/>
              <a:t>전달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98072" y="4458635"/>
            <a:ext cx="251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Attachments </a:t>
            </a:r>
            <a:r>
              <a:rPr lang="ko-KR" altLang="en-US" dirty="0" smtClean="0"/>
              <a:t>저장</a:t>
            </a:r>
            <a:endParaRPr lang="ko-KR" altLang="en-US" dirty="0"/>
          </a:p>
        </p:txBody>
      </p:sp>
      <p:cxnSp>
        <p:nvCxnSpPr>
          <p:cNvPr id="33" name="꺾인 연결선 32"/>
          <p:cNvCxnSpPr/>
          <p:nvPr/>
        </p:nvCxnSpPr>
        <p:spPr>
          <a:xfrm>
            <a:off x="3160159" y="3894964"/>
            <a:ext cx="12700" cy="1143069"/>
          </a:xfrm>
          <a:prstGeom prst="bentConnector3">
            <a:avLst>
              <a:gd name="adj1" fmla="val 466265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31947" y="4450197"/>
            <a:ext cx="2515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Message</a:t>
            </a:r>
          </a:p>
          <a:p>
            <a:r>
              <a:rPr lang="en-US" altLang="ko-KR" dirty="0" smtClean="0"/>
              <a:t>metadata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79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Architecture of Facebook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755576" y="2348880"/>
            <a:ext cx="2736304" cy="3096344"/>
            <a:chOff x="755576" y="2348880"/>
            <a:chExt cx="2736304" cy="3096344"/>
          </a:xfrm>
        </p:grpSpPr>
        <p:sp>
          <p:nvSpPr>
            <p:cNvPr id="5" name="직사각형 4"/>
            <p:cNvSpPr/>
            <p:nvPr/>
          </p:nvSpPr>
          <p:spPr>
            <a:xfrm>
              <a:off x="755576" y="2348880"/>
              <a:ext cx="2736304" cy="309634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/>
                <a:t>Cell 1</a:t>
              </a:r>
            </a:p>
            <a:p>
              <a:pPr algn="ctr"/>
              <a:endParaRPr lang="en-US" altLang="ko-KR" sz="2400" dirty="0" smtClean="0"/>
            </a:p>
            <a:p>
              <a:pPr algn="ctr"/>
              <a:endParaRPr lang="en-US" altLang="ko-KR" sz="2400" dirty="0" smtClean="0"/>
            </a:p>
            <a:p>
              <a:pPr algn="ctr"/>
              <a:endParaRPr lang="en-US" altLang="ko-KR" sz="2400" dirty="0"/>
            </a:p>
            <a:p>
              <a:pPr algn="ctr"/>
              <a:endParaRPr lang="en-US" altLang="ko-KR" sz="2400" dirty="0" smtClean="0"/>
            </a:p>
            <a:p>
              <a:pPr algn="ctr"/>
              <a:endParaRPr lang="en-US" altLang="ko-KR" sz="2400" dirty="0"/>
            </a:p>
            <a:p>
              <a:pPr algn="ctr"/>
              <a:endParaRPr lang="ko-KR" altLang="en-US" sz="2400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059227" y="3068960"/>
              <a:ext cx="2088232" cy="9361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/>
                <a:t>Application </a:t>
              </a:r>
            </a:p>
            <a:p>
              <a:pPr algn="ctr"/>
              <a:r>
                <a:rPr lang="en-US" altLang="ko-KR" sz="2400" dirty="0" smtClean="0"/>
                <a:t>Server</a:t>
              </a:r>
              <a:endParaRPr lang="ko-KR" altLang="en-US" sz="240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59227" y="4212029"/>
              <a:ext cx="2088232" cy="9361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err="1" smtClean="0"/>
                <a:t>HBase</a:t>
              </a:r>
              <a:r>
                <a:rPr lang="en-US" altLang="ko-KR" sz="2000" dirty="0" smtClean="0"/>
                <a:t>/HDFS/ZK</a:t>
              </a:r>
              <a:endParaRPr lang="ko-KR" altLang="en-US" sz="2000" dirty="0"/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755576" y="1412776"/>
            <a:ext cx="2736304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Clients </a:t>
            </a:r>
          </a:p>
          <a:p>
            <a:pPr algn="ctr"/>
            <a:r>
              <a:rPr lang="en-US" altLang="ko-KR" sz="2400" dirty="0" smtClean="0"/>
              <a:t>(Web server)</a:t>
            </a:r>
            <a:endParaRPr lang="ko-KR" altLang="en-US" sz="2400" dirty="0"/>
          </a:p>
        </p:txBody>
      </p:sp>
      <p:sp>
        <p:nvSpPr>
          <p:cNvPr id="12" name="직사각형 11"/>
          <p:cNvSpPr/>
          <p:nvPr/>
        </p:nvSpPr>
        <p:spPr>
          <a:xfrm>
            <a:off x="5940152" y="1412776"/>
            <a:ext cx="2232248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User Directory Service</a:t>
            </a:r>
            <a:endParaRPr lang="ko-KR" altLang="en-US" sz="2400" dirty="0"/>
          </a:p>
        </p:txBody>
      </p:sp>
      <p:sp>
        <p:nvSpPr>
          <p:cNvPr id="13" name="직사각형 12"/>
          <p:cNvSpPr/>
          <p:nvPr/>
        </p:nvSpPr>
        <p:spPr>
          <a:xfrm>
            <a:off x="755576" y="5589240"/>
            <a:ext cx="712879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Haystack</a:t>
            </a:r>
            <a:endParaRPr lang="ko-KR" altLang="en-US" sz="2400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923928" y="2312876"/>
            <a:ext cx="2736304" cy="3096344"/>
            <a:chOff x="755576" y="2348880"/>
            <a:chExt cx="2736304" cy="3096344"/>
          </a:xfrm>
        </p:grpSpPr>
        <p:sp>
          <p:nvSpPr>
            <p:cNvPr id="19" name="직사각형 18"/>
            <p:cNvSpPr/>
            <p:nvPr/>
          </p:nvSpPr>
          <p:spPr>
            <a:xfrm>
              <a:off x="755576" y="2348880"/>
              <a:ext cx="2736304" cy="309634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/>
                <a:t>Cell 2</a:t>
              </a:r>
            </a:p>
            <a:p>
              <a:pPr algn="ctr"/>
              <a:endParaRPr lang="en-US" altLang="ko-KR" sz="2400" dirty="0" smtClean="0"/>
            </a:p>
            <a:p>
              <a:pPr algn="ctr"/>
              <a:endParaRPr lang="en-US" altLang="ko-KR" sz="2400" dirty="0" smtClean="0"/>
            </a:p>
            <a:p>
              <a:pPr algn="ctr"/>
              <a:endParaRPr lang="en-US" altLang="ko-KR" sz="2400" dirty="0"/>
            </a:p>
            <a:p>
              <a:pPr algn="ctr"/>
              <a:endParaRPr lang="en-US" altLang="ko-KR" sz="2400" dirty="0" smtClean="0"/>
            </a:p>
            <a:p>
              <a:pPr algn="ctr"/>
              <a:endParaRPr lang="en-US" altLang="ko-KR" sz="2400" dirty="0"/>
            </a:p>
            <a:p>
              <a:pPr algn="ctr"/>
              <a:endParaRPr lang="ko-KR" altLang="en-US" sz="2400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059227" y="3068960"/>
              <a:ext cx="2088232" cy="9361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/>
                <a:t>Application </a:t>
              </a:r>
            </a:p>
            <a:p>
              <a:pPr algn="ctr"/>
              <a:r>
                <a:rPr lang="en-US" altLang="ko-KR" sz="2400" dirty="0" smtClean="0"/>
                <a:t>Server</a:t>
              </a:r>
              <a:endParaRPr lang="ko-KR" altLang="en-US" sz="2400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059227" y="4212029"/>
              <a:ext cx="2088232" cy="9361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err="1" smtClean="0"/>
                <a:t>HBase</a:t>
              </a:r>
              <a:r>
                <a:rPr lang="en-US" altLang="ko-KR" sz="2000" dirty="0" smtClean="0"/>
                <a:t>/HDFS/ZK</a:t>
              </a:r>
              <a:endParaRPr lang="ko-KR" altLang="en-US" sz="2000" dirty="0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5688124" y="2420888"/>
            <a:ext cx="2736304" cy="3096344"/>
            <a:chOff x="755576" y="2348880"/>
            <a:chExt cx="2736304" cy="3096344"/>
          </a:xfrm>
        </p:grpSpPr>
        <p:sp>
          <p:nvSpPr>
            <p:cNvPr id="25" name="직사각형 24"/>
            <p:cNvSpPr/>
            <p:nvPr/>
          </p:nvSpPr>
          <p:spPr>
            <a:xfrm>
              <a:off x="755576" y="2348880"/>
              <a:ext cx="2736304" cy="309634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/>
                <a:t>Cell 3</a:t>
              </a:r>
            </a:p>
            <a:p>
              <a:pPr algn="ctr"/>
              <a:endParaRPr lang="en-US" altLang="ko-KR" sz="2400" dirty="0" smtClean="0"/>
            </a:p>
            <a:p>
              <a:pPr algn="ctr"/>
              <a:endParaRPr lang="en-US" altLang="ko-KR" sz="2400" dirty="0" smtClean="0"/>
            </a:p>
            <a:p>
              <a:pPr algn="ctr"/>
              <a:endParaRPr lang="en-US" altLang="ko-KR" sz="2400" dirty="0"/>
            </a:p>
            <a:p>
              <a:pPr algn="ctr"/>
              <a:endParaRPr lang="en-US" altLang="ko-KR" sz="2400" dirty="0" smtClean="0"/>
            </a:p>
            <a:p>
              <a:pPr algn="ctr"/>
              <a:endParaRPr lang="en-US" altLang="ko-KR" sz="2400" dirty="0"/>
            </a:p>
            <a:p>
              <a:pPr algn="ctr"/>
              <a:endParaRPr lang="ko-KR" altLang="en-US" sz="2400" dirty="0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059227" y="3068960"/>
              <a:ext cx="2088232" cy="9361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/>
                <a:t>Application </a:t>
              </a:r>
            </a:p>
            <a:p>
              <a:pPr algn="ctr"/>
              <a:r>
                <a:rPr lang="en-US" altLang="ko-KR" sz="2400" dirty="0" smtClean="0"/>
                <a:t>Server</a:t>
              </a:r>
              <a:endParaRPr lang="ko-KR" altLang="en-US" sz="2400" dirty="0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059227" y="4212029"/>
              <a:ext cx="2088232" cy="9361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err="1" smtClean="0"/>
                <a:t>HBase</a:t>
              </a:r>
              <a:r>
                <a:rPr lang="en-US" altLang="ko-KR" sz="2000" dirty="0" smtClean="0"/>
                <a:t>/HDFS/ZK</a:t>
              </a:r>
              <a:endParaRPr lang="ko-KR" altLang="en-US" sz="2000" dirty="0"/>
            </a:p>
          </p:txBody>
        </p:sp>
      </p:grpSp>
      <p:cxnSp>
        <p:nvCxnSpPr>
          <p:cNvPr id="8" name="직선 화살표 연결선 7"/>
          <p:cNvCxnSpPr/>
          <p:nvPr/>
        </p:nvCxnSpPr>
        <p:spPr>
          <a:xfrm flipH="1">
            <a:off x="3563888" y="1808820"/>
            <a:ext cx="2304256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flipH="1">
            <a:off x="5292080" y="1961220"/>
            <a:ext cx="728464" cy="6036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6660232" y="211362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1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Hbase</a:t>
            </a:r>
            <a:r>
              <a:rPr lang="en-US" altLang="ko-KR" dirty="0" smtClean="0"/>
              <a:t> Data Model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Table (3 dimension)</a:t>
            </a:r>
          </a:p>
          <a:p>
            <a:pPr lvl="1"/>
            <a:r>
              <a:rPr lang="en-US" altLang="ko-KR" b="1" dirty="0" err="1"/>
              <a:t>RowKey</a:t>
            </a:r>
            <a:r>
              <a:rPr lang="en-US" altLang="ko-KR" b="1" dirty="0"/>
              <a:t>, </a:t>
            </a:r>
            <a:r>
              <a:rPr lang="en-US" altLang="ko-KR" b="1" dirty="0" err="1"/>
              <a:t>ColumnKey</a:t>
            </a:r>
            <a:r>
              <a:rPr lang="en-US" altLang="ko-KR" b="1" dirty="0"/>
              <a:t>, </a:t>
            </a:r>
            <a:r>
              <a:rPr lang="en-US" altLang="ko-KR" b="1" dirty="0" smtClean="0"/>
              <a:t>Timestamp/Version</a:t>
            </a:r>
          </a:p>
          <a:p>
            <a:pPr lvl="1"/>
            <a:r>
              <a:rPr lang="en-US" altLang="ko-KR" dirty="0" err="1" smtClean="0"/>
              <a:t>sharded</a:t>
            </a:r>
            <a:r>
              <a:rPr lang="en-US" altLang="ko-KR" dirty="0" smtClean="0"/>
              <a:t> into regions along </a:t>
            </a:r>
            <a:r>
              <a:rPr lang="en-US" altLang="ko-KR" dirty="0"/>
              <a:t>an ordered </a:t>
            </a:r>
            <a:r>
              <a:rPr lang="en-US" altLang="ko-KR" dirty="0" err="1" smtClean="0"/>
              <a:t>RowKeyspace</a:t>
            </a:r>
            <a:endParaRPr lang="en-US" altLang="ko-KR" dirty="0" smtClean="0"/>
          </a:p>
          <a:p>
            <a:r>
              <a:rPr lang="en-US" altLang="ko-KR" dirty="0"/>
              <a:t>Within each </a:t>
            </a:r>
            <a:r>
              <a:rPr lang="en-US" altLang="ko-KR" dirty="0" smtClean="0"/>
              <a:t>region</a:t>
            </a:r>
            <a:endParaRPr lang="en-US" altLang="ko-KR" dirty="0"/>
          </a:p>
          <a:p>
            <a:pPr lvl="1"/>
            <a:r>
              <a:rPr lang="en-US" altLang="ko-KR" dirty="0"/>
              <a:t>Data is grouped into column families</a:t>
            </a:r>
          </a:p>
          <a:p>
            <a:pPr lvl="1"/>
            <a:r>
              <a:rPr lang="en-US" altLang="ko-KR" dirty="0"/>
              <a:t>Sort order within each column family</a:t>
            </a:r>
          </a:p>
          <a:p>
            <a:pPr lvl="2"/>
            <a:r>
              <a:rPr lang="en-US" altLang="ko-KR" b="1" dirty="0"/>
              <a:t>Row Key (</a:t>
            </a:r>
            <a:r>
              <a:rPr lang="en-US" altLang="ko-KR" b="1" dirty="0" err="1"/>
              <a:t>asc</a:t>
            </a:r>
            <a:r>
              <a:rPr lang="en-US" altLang="ko-KR" b="1" dirty="0"/>
              <a:t>), Column Key (</a:t>
            </a:r>
            <a:r>
              <a:rPr lang="en-US" altLang="ko-KR" b="1" dirty="0" err="1"/>
              <a:t>asc</a:t>
            </a:r>
            <a:r>
              <a:rPr lang="en-US" altLang="ko-KR" b="1" dirty="0"/>
              <a:t>), Timestamp (</a:t>
            </a:r>
            <a:r>
              <a:rPr lang="en-US" altLang="ko-KR" b="1" dirty="0" err="1"/>
              <a:t>desc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Schema</a:t>
            </a:r>
          </a:p>
          <a:p>
            <a:pPr lvl="1"/>
            <a:r>
              <a:rPr lang="en-US" altLang="ko-KR" dirty="0"/>
              <a:t>Key: </a:t>
            </a:r>
            <a:r>
              <a:rPr lang="en-US" altLang="ko-KR" b="1" dirty="0" err="1"/>
              <a:t>RowKey</a:t>
            </a:r>
            <a:r>
              <a:rPr lang="en-US" altLang="ko-KR" b="1" dirty="0"/>
              <a:t>: </a:t>
            </a:r>
            <a:r>
              <a:rPr lang="en-US" altLang="ko-KR" b="1" dirty="0" err="1"/>
              <a:t>userid</a:t>
            </a:r>
            <a:r>
              <a:rPr lang="en-US" altLang="ko-KR" b="1" dirty="0"/>
              <a:t>,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</a:t>
            </a:r>
            <a:r>
              <a:rPr lang="en-US" altLang="ko-KR" b="1" dirty="0" smtClean="0"/>
              <a:t>Column</a:t>
            </a:r>
            <a:r>
              <a:rPr lang="en-US" altLang="ko-KR" b="1" dirty="0"/>
              <a:t>: word</a:t>
            </a:r>
            <a:r>
              <a:rPr lang="en-US" altLang="ko-KR" dirty="0"/>
              <a:t>,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</a:t>
            </a:r>
            <a:r>
              <a:rPr lang="en-US" altLang="ko-KR" b="1" dirty="0" smtClean="0"/>
              <a:t>Version</a:t>
            </a:r>
            <a:r>
              <a:rPr lang="en-US" altLang="ko-KR" b="1" dirty="0"/>
              <a:t>: </a:t>
            </a:r>
            <a:r>
              <a:rPr lang="en-US" altLang="ko-KR" b="1" dirty="0" err="1" smtClean="0"/>
              <a:t>MessageID</a:t>
            </a:r>
            <a:endParaRPr lang="en-US" altLang="ko-KR" b="1" dirty="0" smtClean="0"/>
          </a:p>
          <a:p>
            <a:pPr lvl="1"/>
            <a:r>
              <a:rPr lang="en-US" altLang="ko-KR" dirty="0" smtClean="0"/>
              <a:t>Value</a:t>
            </a:r>
            <a:r>
              <a:rPr lang="en-US" altLang="ko-KR" dirty="0"/>
              <a:t>: </a:t>
            </a:r>
            <a:r>
              <a:rPr lang="en-US" altLang="ko-KR" dirty="0" err="1" smtClean="0"/>
              <a:t>Auxillary</a:t>
            </a:r>
            <a:r>
              <a:rPr lang="en-US" altLang="ko-KR" dirty="0" smtClean="0"/>
              <a:t> info </a:t>
            </a:r>
            <a:r>
              <a:rPr lang="en-US" altLang="ko-KR" dirty="0"/>
              <a:t>(like offset of word in message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/>
              <a:t>Data is stored sorted by &lt;</a:t>
            </a:r>
            <a:r>
              <a:rPr lang="en-US" altLang="ko-KR" dirty="0" err="1"/>
              <a:t>userid</a:t>
            </a:r>
            <a:r>
              <a:rPr lang="en-US" altLang="ko-KR" dirty="0"/>
              <a:t>, word, </a:t>
            </a:r>
            <a:r>
              <a:rPr lang="en-US" altLang="ko-KR" dirty="0" err="1"/>
              <a:t>messageID</a:t>
            </a:r>
            <a:r>
              <a:rPr lang="en-US" altLang="ko-KR" dirty="0" smtClean="0"/>
              <a:t>&gt;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25144"/>
            <a:ext cx="2485169" cy="111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700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Migration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data</a:t>
            </a:r>
          </a:p>
          <a:p>
            <a:pPr lvl="1"/>
            <a:r>
              <a:rPr lang="en-US" altLang="ko-KR" dirty="0"/>
              <a:t>Over 500 million users</a:t>
            </a:r>
          </a:p>
          <a:p>
            <a:r>
              <a:rPr lang="en-US" altLang="ko-KR" dirty="0" smtClean="0"/>
              <a:t>To migrate users</a:t>
            </a:r>
          </a:p>
          <a:p>
            <a:pPr lvl="1"/>
            <a:r>
              <a:rPr lang="en-US" altLang="ko-KR" dirty="0" smtClean="0"/>
              <a:t>Get a list of all the messages for the </a:t>
            </a:r>
            <a:r>
              <a:rPr lang="en-US" altLang="ko-KR" dirty="0"/>
              <a:t>user</a:t>
            </a:r>
            <a:br>
              <a:rPr lang="en-US" altLang="ko-KR" dirty="0"/>
            </a:br>
            <a:r>
              <a:rPr lang="en-US" altLang="ko-KR" dirty="0" smtClean="0"/>
              <a:t>(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snapshot-&gt; </a:t>
            </a:r>
            <a:r>
              <a:rPr lang="en-US" altLang="ko-KR" dirty="0" err="1" smtClean="0"/>
              <a:t>Hbase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Load new message into the </a:t>
            </a:r>
            <a:r>
              <a:rPr lang="en-US" altLang="ko-KR" dirty="0" err="1" smtClean="0"/>
              <a:t>Hbase</a:t>
            </a:r>
            <a:r>
              <a:rPr lang="en-US" altLang="ko-KR" dirty="0" smtClean="0"/>
              <a:t> cluster</a:t>
            </a:r>
          </a:p>
          <a:p>
            <a:pPr lvl="2"/>
            <a:r>
              <a:rPr lang="en-US" altLang="ko-KR" dirty="0" smtClean="0"/>
              <a:t>Perform the join operations to generate the new data</a:t>
            </a:r>
          </a:p>
          <a:p>
            <a:pPr lvl="2"/>
            <a:r>
              <a:rPr lang="en-US" altLang="ko-KR" dirty="0" smtClean="0"/>
              <a:t>Export it and upload into the final cluster</a:t>
            </a:r>
          </a:p>
          <a:p>
            <a:pPr lvl="1"/>
            <a:r>
              <a:rPr lang="en-US" altLang="ko-KR" dirty="0" smtClean="0"/>
              <a:t>User may still receive messages</a:t>
            </a:r>
          </a:p>
          <a:p>
            <a:pPr lvl="2"/>
            <a:r>
              <a:rPr lang="en-US" altLang="ko-KR" dirty="0" smtClean="0"/>
              <a:t>Double-writes during the migration period</a:t>
            </a:r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78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Hbase</a:t>
            </a:r>
            <a:r>
              <a:rPr lang="en-US" altLang="ko-KR" dirty="0" smtClean="0"/>
              <a:t> &amp; HDFS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Stability &amp; Performance</a:t>
            </a:r>
          </a:p>
          <a:p>
            <a:pPr lvl="1"/>
            <a:r>
              <a:rPr lang="en-US" altLang="ko-KR" dirty="0" smtClean="0"/>
              <a:t>Availability and operational improvements</a:t>
            </a:r>
          </a:p>
          <a:p>
            <a:pPr lvl="2"/>
            <a:r>
              <a:rPr lang="en-US" altLang="ko-KR" dirty="0" smtClean="0"/>
              <a:t>Rolling restarts – minimal downtime on upgrades!</a:t>
            </a:r>
          </a:p>
          <a:p>
            <a:pPr lvl="2"/>
            <a:r>
              <a:rPr lang="en-US" altLang="ko-KR" dirty="0" smtClean="0"/>
              <a:t>Ability to interrupt long running operations(</a:t>
            </a:r>
            <a:r>
              <a:rPr lang="en-US" altLang="ko-KR" dirty="0" err="1" smtClean="0"/>
              <a:t>eg</a:t>
            </a:r>
            <a:r>
              <a:rPr lang="en-US" altLang="ko-KR" dirty="0" smtClean="0"/>
              <a:t>. Compactions)</a:t>
            </a:r>
          </a:p>
          <a:p>
            <a:pPr lvl="2"/>
            <a:r>
              <a:rPr lang="en-US" altLang="ko-KR" dirty="0" err="1" smtClean="0"/>
              <a:t>Hbase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fsck</a:t>
            </a:r>
            <a:r>
              <a:rPr lang="en-US" altLang="ko-KR" dirty="0" smtClean="0"/>
              <a:t>(</a:t>
            </a:r>
            <a:r>
              <a:rPr lang="ko-KR" altLang="en-US" dirty="0" smtClean="0"/>
              <a:t>체크</a:t>
            </a:r>
            <a:r>
              <a:rPr lang="en-US" altLang="ko-KR" dirty="0" smtClean="0"/>
              <a:t>), Metrics (</a:t>
            </a:r>
            <a:r>
              <a:rPr lang="en-US" altLang="ko-KR" dirty="0" err="1" smtClean="0"/>
              <a:t>jmx</a:t>
            </a:r>
            <a:r>
              <a:rPr lang="en-US" altLang="ko-KR" dirty="0" smtClean="0"/>
              <a:t> </a:t>
            </a:r>
            <a:r>
              <a:rPr lang="ko-KR" altLang="en-US" dirty="0" smtClean="0"/>
              <a:t>모니터링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Performance </a:t>
            </a:r>
          </a:p>
          <a:p>
            <a:pPr lvl="2"/>
            <a:r>
              <a:rPr lang="en-US" altLang="ko-KR" dirty="0" smtClean="0"/>
              <a:t>Compactions (read performance</a:t>
            </a:r>
            <a:r>
              <a:rPr lang="ko-KR" altLang="en-US" dirty="0" smtClean="0"/>
              <a:t>를 높게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Various improvement to response time, column seeking, bloom filters (</a:t>
            </a:r>
            <a:r>
              <a:rPr lang="ko-KR" altLang="en-US" dirty="0" smtClean="0"/>
              <a:t>많은 양의 데이터를 줄여서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공간 </a:t>
            </a:r>
            <a:r>
              <a:rPr lang="ko-KR" altLang="en-US" dirty="0" err="1" smtClean="0"/>
              <a:t>효율으로</a:t>
            </a:r>
            <a:r>
              <a:rPr lang="ko-KR" altLang="en-US" dirty="0" smtClean="0"/>
              <a:t> 빠르게 검색할 수 있게 함</a:t>
            </a:r>
            <a:r>
              <a:rPr lang="en-US" altLang="ko-KR" dirty="0" smtClean="0"/>
              <a:t>, </a:t>
            </a:r>
            <a:r>
              <a:rPr lang="en-US" altLang="ko-KR" dirty="0"/>
              <a:t>to minimize </a:t>
            </a:r>
            <a:r>
              <a:rPr lang="en-US" altLang="ko-KR" dirty="0" err="1"/>
              <a:t>HFile</a:t>
            </a:r>
            <a:r>
              <a:rPr lang="en-US" altLang="ko-KR" dirty="0"/>
              <a:t> </a:t>
            </a:r>
            <a:r>
              <a:rPr lang="en-US" altLang="ko-KR" dirty="0" smtClean="0"/>
              <a:t>lookups)</a:t>
            </a:r>
          </a:p>
          <a:p>
            <a:pPr lvl="1"/>
            <a:r>
              <a:rPr lang="en-US" altLang="ko-KR" dirty="0" smtClean="0"/>
              <a:t>Stability</a:t>
            </a:r>
          </a:p>
          <a:p>
            <a:pPr lvl="2"/>
            <a:r>
              <a:rPr lang="en-US" altLang="ko-KR" dirty="0" smtClean="0"/>
              <a:t>Fixed various timeouts and race conditions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79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Hbase</a:t>
            </a:r>
            <a:r>
              <a:rPr lang="en-US" altLang="ko-KR" dirty="0" smtClean="0"/>
              <a:t> &amp; HDFS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Operational Challenges</a:t>
            </a:r>
          </a:p>
          <a:p>
            <a:pPr lvl="1"/>
            <a:r>
              <a:rPr lang="en-US" altLang="ko-KR" dirty="0" err="1" smtClean="0"/>
              <a:t>Darklaunch</a:t>
            </a:r>
            <a:r>
              <a:rPr lang="en-US" altLang="ko-KR" dirty="0" smtClean="0"/>
              <a:t> (normalized</a:t>
            </a:r>
            <a:r>
              <a:rPr lang="ko-KR" altLang="en-US" dirty="0" smtClean="0"/>
              <a:t>된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데이터를 </a:t>
            </a:r>
            <a:r>
              <a:rPr lang="en-US" altLang="ko-KR" dirty="0" smtClean="0"/>
              <a:t>map/reduce</a:t>
            </a:r>
            <a:r>
              <a:rPr lang="ko-KR" altLang="en-US" dirty="0" smtClean="0"/>
              <a:t>를 통해 </a:t>
            </a:r>
            <a:r>
              <a:rPr lang="en-US" altLang="ko-KR" dirty="0" smtClean="0"/>
              <a:t>join</a:t>
            </a:r>
            <a:r>
              <a:rPr lang="ko-KR" altLang="en-US" dirty="0" smtClean="0"/>
              <a:t>된 데이터를 </a:t>
            </a:r>
            <a:r>
              <a:rPr lang="en-US" altLang="ko-KR" dirty="0" err="1" smtClean="0"/>
              <a:t>Hbase</a:t>
            </a:r>
            <a:r>
              <a:rPr lang="ko-KR" altLang="en-US" dirty="0" smtClean="0"/>
              <a:t>에 넣는 </a:t>
            </a:r>
            <a:r>
              <a:rPr lang="en-US" altLang="ko-KR" dirty="0" smtClean="0"/>
              <a:t>setup</a:t>
            </a:r>
            <a:r>
              <a:rPr lang="ko-KR" altLang="en-US" dirty="0" smtClean="0"/>
              <a:t>을 하는 </a:t>
            </a:r>
            <a:r>
              <a:rPr lang="en-US" altLang="ko-KR" dirty="0" smtClean="0"/>
              <a:t>tool)</a:t>
            </a:r>
          </a:p>
          <a:p>
            <a:pPr lvl="1"/>
            <a:r>
              <a:rPr lang="en-US" altLang="ko-KR" dirty="0" smtClean="0"/>
              <a:t>Deployments and monitoring</a:t>
            </a:r>
          </a:p>
          <a:p>
            <a:pPr lvl="2"/>
            <a:r>
              <a:rPr lang="en-US" altLang="ko-KR" dirty="0" smtClean="0"/>
              <a:t>Lots of internal </a:t>
            </a:r>
            <a:r>
              <a:rPr lang="en-US" altLang="ko-KR" dirty="0" err="1" smtClean="0"/>
              <a:t>Hbase</a:t>
            </a:r>
            <a:r>
              <a:rPr lang="en-US" altLang="ko-KR" dirty="0" smtClean="0"/>
              <a:t> clusters used for various purpose</a:t>
            </a:r>
          </a:p>
          <a:p>
            <a:pPr lvl="2"/>
            <a:r>
              <a:rPr lang="en-US" altLang="ko-KR" dirty="0" smtClean="0"/>
              <a:t>A ton of scripts/dashboards/graphs for monitoring</a:t>
            </a:r>
          </a:p>
          <a:p>
            <a:pPr lvl="2"/>
            <a:r>
              <a:rPr lang="en-US" altLang="ko-KR" dirty="0" smtClean="0"/>
              <a:t>Automatic backup/recovery </a:t>
            </a:r>
          </a:p>
          <a:p>
            <a:pPr lvl="1"/>
            <a:r>
              <a:rPr lang="en-US" altLang="ko-KR" dirty="0" smtClean="0"/>
              <a:t>Moving a ton of data around</a:t>
            </a:r>
          </a:p>
          <a:p>
            <a:pPr lvl="2"/>
            <a:r>
              <a:rPr lang="en-US" altLang="ko-KR" dirty="0" smtClean="0"/>
              <a:t>Migrating from older storage to new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76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11500" dirty="0" smtClean="0"/>
              <a:t>&amp;</a:t>
            </a:r>
            <a:endParaRPr lang="ko-KR" altLang="en-US" sz="115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Scaling Analytics </a:t>
            </a:r>
            <a:br>
              <a:rPr lang="en-US" altLang="ko-KR" b="1" dirty="0" smtClean="0"/>
            </a:br>
            <a:r>
              <a:rPr lang="en-US" altLang="ko-KR" b="1" dirty="0" smtClean="0"/>
              <a:t>Solutions Project (RT Analytics)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pPr lvl="1"/>
            <a:r>
              <a:rPr lang="en-US" altLang="ko-KR" dirty="0" smtClean="0"/>
              <a:t>2011.3 </a:t>
            </a:r>
            <a:r>
              <a:rPr lang="ko-KR" altLang="en-US" dirty="0" smtClean="0"/>
              <a:t>발표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Took about 5 months.</a:t>
            </a:r>
          </a:p>
          <a:p>
            <a:pPr lvl="1"/>
            <a:r>
              <a:rPr lang="en-US" altLang="ko-KR" dirty="0" smtClean="0"/>
              <a:t>Two engineers first started working on the project. Then a 50% engineer was added.</a:t>
            </a:r>
          </a:p>
          <a:p>
            <a:pPr lvl="1"/>
            <a:r>
              <a:rPr lang="en-US" altLang="ko-KR" dirty="0" smtClean="0"/>
              <a:t>Two UI people worked on the front-end.</a:t>
            </a:r>
          </a:p>
          <a:p>
            <a:pPr lvl="1"/>
            <a:r>
              <a:rPr lang="en-US" altLang="ko-KR" dirty="0" smtClean="0"/>
              <a:t>Looks like about 14 people worked on the product in from engineering, design, PM, and operations.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7568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Scaling Analytics Solutions </a:t>
            </a:r>
            <a:br>
              <a:rPr lang="en-US" altLang="ko-KR" b="1" dirty="0" smtClean="0"/>
            </a:br>
            <a:r>
              <a:rPr lang="en-US" altLang="ko-KR" b="1" dirty="0" smtClean="0"/>
              <a:t>Tech Talk 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683568" y="501317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http://www.facebook.com/video/video.php?v=707216889765&amp;oid=9445547199&amp;comments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99592" y="836712"/>
            <a:ext cx="79208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/>
              <a:t>#2</a:t>
            </a:r>
            <a:endParaRPr lang="ko-KR" altLang="en-US" sz="3600" b="1" dirty="0"/>
          </a:p>
        </p:txBody>
      </p:sp>
      <p:pic>
        <p:nvPicPr>
          <p:cNvPr id="2050" name="Picture 2" descr="http://crunchmeme.com/wp-content/uploads/2010/07/Insights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84" y="39549"/>
            <a:ext cx="59245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2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Facebook Scaling &amp; Tech (2010.6)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412777"/>
            <a:ext cx="8280920" cy="5007526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Scaling</a:t>
            </a:r>
          </a:p>
          <a:p>
            <a:pPr lvl="1"/>
            <a:r>
              <a:rPr lang="en-US" altLang="ko-KR" dirty="0" smtClean="0"/>
              <a:t>570 billion </a:t>
            </a:r>
            <a:r>
              <a:rPr lang="en-US" altLang="ko-KR" dirty="0" err="1" smtClean="0"/>
              <a:t>pv</a:t>
            </a:r>
            <a:r>
              <a:rPr lang="en-US" altLang="ko-KR" dirty="0" smtClean="0"/>
              <a:t> / month</a:t>
            </a:r>
          </a:p>
          <a:p>
            <a:pPr lvl="1"/>
            <a:r>
              <a:rPr lang="en-US" altLang="ko-KR" dirty="0" smtClean="0"/>
              <a:t>&gt; 3 billion photos uploaded / month</a:t>
            </a:r>
          </a:p>
          <a:p>
            <a:pPr lvl="1"/>
            <a:r>
              <a:rPr lang="en-US" altLang="ko-KR" dirty="0" smtClean="0"/>
              <a:t>1.2 million photos service /second</a:t>
            </a:r>
          </a:p>
          <a:p>
            <a:pPr lvl="1"/>
            <a:r>
              <a:rPr lang="en-US" altLang="ko-KR" dirty="0" smtClean="0"/>
              <a:t>&gt; 25 billion pieces of content </a:t>
            </a:r>
            <a:r>
              <a:rPr lang="en-US" altLang="ko-KR" dirty="0" err="1" smtClean="0"/>
              <a:t>sharded</a:t>
            </a:r>
            <a:r>
              <a:rPr lang="en-US" altLang="ko-KR" dirty="0" smtClean="0"/>
              <a:t> / month </a:t>
            </a:r>
          </a:p>
          <a:p>
            <a:pPr lvl="1"/>
            <a:r>
              <a:rPr lang="en-US" altLang="ko-KR" dirty="0" smtClean="0"/>
              <a:t>&gt; 30,000 servers (2009)</a:t>
            </a:r>
          </a:p>
          <a:p>
            <a:r>
              <a:rPr lang="en-US" altLang="ko-KR" dirty="0" smtClean="0"/>
              <a:t>Tech</a:t>
            </a:r>
          </a:p>
          <a:p>
            <a:pPr lvl="1"/>
            <a:r>
              <a:rPr lang="en-US" altLang="ko-KR" dirty="0" smtClean="0"/>
              <a:t>PHP (</a:t>
            </a:r>
            <a:r>
              <a:rPr lang="en-US" altLang="ko-KR" dirty="0" err="1" smtClean="0"/>
              <a:t>HipHop</a:t>
            </a:r>
            <a:r>
              <a:rPr lang="en-US" altLang="ko-KR" dirty="0" smtClean="0"/>
              <a:t>), Linux, </a:t>
            </a:r>
            <a:r>
              <a:rPr lang="en-US" altLang="ko-KR" b="1" u="sng" dirty="0" smtClean="0">
                <a:solidFill>
                  <a:schemeClr val="accent6">
                    <a:lumMod val="75000"/>
                  </a:schemeClr>
                </a:solidFill>
              </a:rPr>
              <a:t>MySQL</a:t>
            </a:r>
          </a:p>
          <a:p>
            <a:pPr lvl="1"/>
            <a:r>
              <a:rPr lang="en-US" altLang="ko-KR" dirty="0" smtClean="0"/>
              <a:t>Haystack (</a:t>
            </a:r>
            <a:r>
              <a:rPr lang="en-US" altLang="ko-KR" dirty="0" smtClean="0">
                <a:effectLst/>
              </a:rPr>
              <a:t>photo retrieval, object store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scribe (</a:t>
            </a:r>
            <a:r>
              <a:rPr lang="en-US" altLang="ko-KR" dirty="0" smtClean="0">
                <a:effectLst/>
              </a:rPr>
              <a:t>high-speed distributed logging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err="1" smtClean="0"/>
              <a:t>Memcached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Bigpipe</a:t>
            </a:r>
            <a:endParaRPr lang="en-US" altLang="ko-KR" dirty="0" smtClean="0"/>
          </a:p>
          <a:p>
            <a:pPr lvl="1"/>
            <a:r>
              <a:rPr lang="en-US" altLang="ko-KR" b="1" u="sng" dirty="0" smtClean="0">
                <a:solidFill>
                  <a:schemeClr val="accent6">
                    <a:lumMod val="75000"/>
                  </a:schemeClr>
                </a:solidFill>
              </a:rPr>
              <a:t>Cassandra</a:t>
            </a:r>
          </a:p>
          <a:p>
            <a:pPr lvl="1"/>
            <a:r>
              <a:rPr lang="en-US" altLang="ko-KR" b="1" u="sng" dirty="0" err="1" smtClean="0">
                <a:solidFill>
                  <a:schemeClr val="accent6">
                    <a:lumMod val="75000"/>
                  </a:schemeClr>
                </a:solidFill>
              </a:rPr>
              <a:t>Hadoop</a:t>
            </a:r>
            <a:r>
              <a:rPr lang="en-US" altLang="ko-KR" b="1" u="sng" dirty="0" smtClean="0">
                <a:solidFill>
                  <a:schemeClr val="accent6">
                    <a:lumMod val="75000"/>
                  </a:schemeClr>
                </a:solidFill>
              </a:rPr>
              <a:t>, Hive</a:t>
            </a:r>
          </a:p>
          <a:p>
            <a:pPr lvl="1"/>
            <a:r>
              <a:rPr lang="en-US" altLang="ko-KR" dirty="0" smtClean="0"/>
              <a:t>Thrift</a:t>
            </a:r>
          </a:p>
          <a:p>
            <a:pPr lvl="1"/>
            <a:r>
              <a:rPr lang="en-US" altLang="ko-KR" dirty="0" smtClean="0"/>
              <a:t>Varnish</a:t>
            </a:r>
          </a:p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44559" y="6420303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http://royal.pingdom.com/2010/06/18/the-software-behind-facebook/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93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Scaling Analytics Solutions </a:t>
            </a:r>
            <a:br>
              <a:rPr lang="en-US" altLang="ko-KR" b="1" dirty="0" smtClean="0"/>
            </a:br>
            <a:r>
              <a:rPr lang="en-US" altLang="ko-KR" b="1" dirty="0" smtClean="0"/>
              <a:t>Tech Talk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Many different types of Event</a:t>
            </a:r>
          </a:p>
          <a:p>
            <a:pPr lvl="1"/>
            <a:r>
              <a:rPr lang="en-US" altLang="ko-KR" dirty="0" smtClean="0"/>
              <a:t>Plugin impression</a:t>
            </a:r>
          </a:p>
          <a:p>
            <a:pPr lvl="1"/>
            <a:r>
              <a:rPr lang="en-US" altLang="ko-KR" dirty="0" smtClean="0"/>
              <a:t>Likes</a:t>
            </a:r>
          </a:p>
          <a:p>
            <a:pPr lvl="1"/>
            <a:r>
              <a:rPr lang="en-US" altLang="ko-KR" dirty="0" smtClean="0"/>
              <a:t>News Feed Impressions</a:t>
            </a:r>
          </a:p>
          <a:p>
            <a:pPr lvl="1"/>
            <a:r>
              <a:rPr lang="en-US" altLang="ko-KR" dirty="0" smtClean="0"/>
              <a:t>News Feed Clicks</a:t>
            </a:r>
          </a:p>
          <a:p>
            <a:r>
              <a:rPr lang="en-US" altLang="ko-KR" dirty="0" smtClean="0"/>
              <a:t>Massive Amounts of data</a:t>
            </a:r>
          </a:p>
          <a:p>
            <a:r>
              <a:rPr lang="en-US" altLang="ko-KR" dirty="0" smtClean="0"/>
              <a:t>Uneven Distribution of Keys</a:t>
            </a:r>
          </a:p>
          <a:p>
            <a:pPr lvl="1"/>
            <a:r>
              <a:rPr lang="en-US" altLang="ko-KR" dirty="0" smtClean="0"/>
              <a:t>Hot regions, hot keys, and lock contention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4833" y="2749570"/>
            <a:ext cx="279271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5508103" y="2276872"/>
            <a:ext cx="3490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err="1" smtClean="0"/>
              <a:t>Impresssion</a:t>
            </a:r>
            <a:r>
              <a:rPr lang="en-US" altLang="ko-KR" sz="1600" dirty="0" smtClean="0"/>
              <a:t> : </a:t>
            </a:r>
            <a:br>
              <a:rPr lang="en-US" altLang="ko-KR" sz="1600" dirty="0" smtClean="0"/>
            </a:br>
            <a:r>
              <a:rPr lang="en-US" altLang="ko-KR" sz="1600" dirty="0" smtClean="0"/>
              <a:t>  </a:t>
            </a:r>
            <a:r>
              <a:rPr lang="ko-KR" altLang="en-US" sz="1600" dirty="0" smtClean="0"/>
              <a:t>게시물이 </a:t>
            </a:r>
            <a:r>
              <a:rPr lang="ko-KR" altLang="en-US" sz="1600" dirty="0"/>
              <a:t>사용자에게 표시된 </a:t>
            </a:r>
            <a:r>
              <a:rPr lang="ko-KR" altLang="en-US" sz="1600" dirty="0" smtClean="0"/>
              <a:t>횟수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077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Considered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Mysql</a:t>
            </a:r>
            <a:r>
              <a:rPr lang="en-US" altLang="ko-KR" dirty="0" smtClean="0"/>
              <a:t> DB Counters</a:t>
            </a:r>
          </a:p>
          <a:p>
            <a:pPr lvl="1"/>
            <a:r>
              <a:rPr lang="en-US" altLang="ko-KR" dirty="0" smtClean="0"/>
              <a:t>Actually used</a:t>
            </a:r>
          </a:p>
          <a:p>
            <a:pPr lvl="1"/>
            <a:r>
              <a:rPr lang="en-US" altLang="ko-KR" dirty="0" smtClean="0"/>
              <a:t>Have a row with a key and a counter</a:t>
            </a:r>
          </a:p>
          <a:p>
            <a:pPr lvl="1"/>
            <a:r>
              <a:rPr lang="en-US" altLang="ko-KR" b="1" u="sng" dirty="0" smtClean="0">
                <a:solidFill>
                  <a:schemeClr val="accent6">
                    <a:lumMod val="75000"/>
                  </a:schemeClr>
                </a:solidFill>
              </a:rPr>
              <a:t>The high write rate led to lock contention</a:t>
            </a:r>
            <a:r>
              <a:rPr lang="en-US" altLang="ko-KR" dirty="0" smtClean="0"/>
              <a:t>, it was easy to overload the databases, had to constantly monitor the databases, and had to rethink their </a:t>
            </a:r>
            <a:r>
              <a:rPr lang="en-US" altLang="ko-KR" dirty="0" err="1" smtClean="0"/>
              <a:t>sharding</a:t>
            </a:r>
            <a:r>
              <a:rPr lang="en-US" altLang="ko-KR" dirty="0" smtClean="0"/>
              <a:t> strategy.</a:t>
            </a:r>
          </a:p>
        </p:txBody>
      </p:sp>
    </p:spTree>
    <p:extLst>
      <p:ext uri="{BB962C8B-B14F-4D97-AF65-F5344CB8AC3E}">
        <p14:creationId xmlns:p14="http://schemas.microsoft.com/office/powerpoint/2010/main" val="1482755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Considered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In-Memory Counters</a:t>
            </a:r>
          </a:p>
          <a:p>
            <a:pPr lvl="1"/>
            <a:r>
              <a:rPr lang="en-US" altLang="ko-KR" dirty="0" smtClean="0"/>
              <a:t>bottlenecks in IO then throw it all in-memory</a:t>
            </a:r>
          </a:p>
          <a:p>
            <a:pPr lvl="1"/>
            <a:r>
              <a:rPr lang="en-US" altLang="ko-KR" dirty="0" smtClean="0"/>
              <a:t>No scale issues</a:t>
            </a:r>
          </a:p>
          <a:p>
            <a:pPr lvl="1"/>
            <a:r>
              <a:rPr lang="en-US" altLang="ko-KR" b="1" u="sng" dirty="0" smtClean="0">
                <a:solidFill>
                  <a:schemeClr val="accent6">
                    <a:lumMod val="75000"/>
                  </a:schemeClr>
                </a:solidFill>
              </a:rPr>
              <a:t>Sacrifice data accuracy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>Even a 1% failure rate would be unacceptable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Considered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err="1" smtClean="0"/>
              <a:t>MapReduce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Used the domain insights today </a:t>
            </a:r>
          </a:p>
          <a:p>
            <a:pPr lvl="1"/>
            <a:r>
              <a:rPr lang="en-US" altLang="ko-KR" dirty="0" smtClean="0"/>
              <a:t>Used </a:t>
            </a:r>
            <a:r>
              <a:rPr lang="en-US" altLang="ko-KR" dirty="0" err="1" smtClean="0"/>
              <a:t>Hadoop</a:t>
            </a:r>
            <a:r>
              <a:rPr lang="en-US" altLang="ko-KR" dirty="0" smtClean="0"/>
              <a:t>/Hive</a:t>
            </a:r>
          </a:p>
          <a:p>
            <a:pPr lvl="1"/>
            <a:r>
              <a:rPr lang="en-US" altLang="ko-KR" b="1" u="sng" dirty="0" smtClean="0">
                <a:solidFill>
                  <a:schemeClr val="accent6">
                    <a:lumMod val="75000"/>
                  </a:schemeClr>
                </a:solidFill>
              </a:rPr>
              <a:t>Not </a:t>
            </a:r>
            <a:r>
              <a:rPr lang="en-US" altLang="ko-KR" b="1" u="sng" dirty="0" err="1" smtClean="0">
                <a:solidFill>
                  <a:schemeClr val="accent6">
                    <a:lumMod val="75000"/>
                  </a:schemeClr>
                </a:solidFill>
              </a:rPr>
              <a:t>realtime</a:t>
            </a:r>
            <a:r>
              <a:rPr lang="en-US" altLang="ko-KR" b="1" u="sng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altLang="ko-KR" dirty="0" smtClean="0"/>
              <a:t>Many dependencies. Lots of points of failure. Complicated system. Not dependable enough to hit </a:t>
            </a:r>
            <a:r>
              <a:rPr lang="en-US" altLang="ko-KR" dirty="0" err="1" smtClean="0"/>
              <a:t>realtime</a:t>
            </a:r>
            <a:r>
              <a:rPr lang="en-US" altLang="ko-KR" dirty="0" smtClean="0"/>
              <a:t> goals.</a:t>
            </a:r>
          </a:p>
          <a:p>
            <a:r>
              <a:rPr lang="en-US" altLang="ko-KR" dirty="0" err="1" smtClean="0"/>
              <a:t>HBase</a:t>
            </a:r>
            <a:endParaRPr lang="en-US" altLang="ko-KR" dirty="0" smtClean="0"/>
          </a:p>
          <a:p>
            <a:pPr lvl="1"/>
            <a:r>
              <a:rPr lang="en-US" altLang="ko-KR" b="1" dirty="0" err="1" smtClean="0">
                <a:solidFill>
                  <a:schemeClr val="accent6">
                    <a:lumMod val="75000"/>
                  </a:schemeClr>
                </a:solidFill>
              </a:rPr>
              <a:t>HBase</a:t>
            </a:r>
            <a:r>
              <a:rPr lang="en-US" altLang="ko-KR" dirty="0" smtClean="0"/>
              <a:t> seemed a better solution based on availability and the write rate</a:t>
            </a:r>
          </a:p>
          <a:p>
            <a:pPr lvl="1"/>
            <a:r>
              <a:rPr lang="en-US" altLang="ko-KR" b="1" u="sng" dirty="0" smtClean="0">
                <a:solidFill>
                  <a:schemeClr val="accent6">
                    <a:lumMod val="75000"/>
                  </a:schemeClr>
                </a:solidFill>
              </a:rPr>
              <a:t>Write rate was the huge bottleneck being solved</a:t>
            </a:r>
          </a:p>
          <a:p>
            <a:pPr lvl="1"/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HBase</a:t>
            </a:r>
            <a:endParaRPr lang="ko-KR" altLang="en-US" dirty="0"/>
          </a:p>
        </p:txBody>
      </p:sp>
      <p:pic>
        <p:nvPicPr>
          <p:cNvPr id="2050" name="Picture 2" descr="[wal-flow.png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917" y="1600200"/>
            <a:ext cx="7854166" cy="4525963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337539" y="6305975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http://www.larsgeorge.com/2010/01/hbase-architecture-101-write-ahead-log.html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_N73OarF8VXM/TBDQWfgx3EI/AAAAAAAAAlA/IBV2QYNJm1I/s1600/hbase-fil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908720"/>
            <a:ext cx="9492208" cy="49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888643"/>
            <a:ext cx="247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* </a:t>
            </a:r>
            <a:r>
              <a:rPr lang="en-US" altLang="ko-KR" dirty="0" err="1" smtClean="0"/>
              <a:t>Zookeep</a:t>
            </a:r>
            <a:r>
              <a:rPr lang="en-US" altLang="ko-KR" dirty="0" smtClean="0"/>
              <a:t> : metadata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257975"/>
            <a:ext cx="370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* </a:t>
            </a:r>
            <a:r>
              <a:rPr lang="en-US" altLang="ko-KR" dirty="0" err="1" smtClean="0"/>
              <a:t>Hmaster</a:t>
            </a:r>
            <a:r>
              <a:rPr lang="en-US" altLang="ko-KR" dirty="0" smtClean="0"/>
              <a:t> : recovery, </a:t>
            </a:r>
            <a:r>
              <a:rPr lang="en-US" altLang="ko-KR" dirty="0" err="1" smtClean="0"/>
              <a:t>loadbalance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5830989"/>
            <a:ext cx="2095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* Region Server </a:t>
            </a:r>
            <a:br>
              <a:rPr lang="en-US" altLang="ko-KR" sz="1400" dirty="0" smtClean="0"/>
            </a:br>
            <a:r>
              <a:rPr lang="en-US" altLang="ko-KR" sz="1400" dirty="0" smtClean="0"/>
              <a:t>     Log-&gt;Flush</a:t>
            </a:r>
            <a:br>
              <a:rPr lang="en-US" altLang="ko-KR" sz="1400" dirty="0" smtClean="0"/>
            </a:br>
            <a:r>
              <a:rPr lang="en-US" altLang="ko-KR" sz="1400" dirty="0" smtClean="0"/>
              <a:t>     Store-&gt;Compaction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 Region-&gt;Split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238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 chose </a:t>
            </a:r>
            <a:r>
              <a:rPr lang="en-US" altLang="ko-KR" dirty="0" err="1" smtClean="0"/>
              <a:t>HBase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Key feature to scalability and reliability is the WAL, write ahead log, which is a log of the operations that are supposed to occur.  </a:t>
            </a:r>
          </a:p>
          <a:p>
            <a:pPr lvl="1"/>
            <a:r>
              <a:rPr lang="en-US" altLang="ko-KR" dirty="0" smtClean="0"/>
              <a:t>Based on the key, data is </a:t>
            </a:r>
            <a:r>
              <a:rPr lang="en-US" altLang="ko-KR" dirty="0" err="1" smtClean="0"/>
              <a:t>sharded</a:t>
            </a:r>
            <a:r>
              <a:rPr lang="en-US" altLang="ko-KR" dirty="0" smtClean="0"/>
              <a:t> to a region server. </a:t>
            </a:r>
          </a:p>
          <a:p>
            <a:pPr lvl="1"/>
            <a:r>
              <a:rPr lang="en-US" altLang="ko-KR" dirty="0" smtClean="0"/>
              <a:t>Written to WAL first.</a:t>
            </a:r>
          </a:p>
          <a:p>
            <a:pPr lvl="1"/>
            <a:r>
              <a:rPr lang="en-US" altLang="ko-KR" dirty="0" smtClean="0"/>
              <a:t>Data is put into memory. At some point in time or if enough data has been accumulated the data is flushed to disk.</a:t>
            </a:r>
          </a:p>
          <a:p>
            <a:pPr lvl="1"/>
            <a:r>
              <a:rPr lang="en-US" altLang="ko-KR" dirty="0" smtClean="0"/>
              <a:t>If the machine goes down you can recreate the data from the WAL. So</a:t>
            </a:r>
            <a:r>
              <a:rPr lang="en-US" altLang="ko-KR" b="1" u="sng" dirty="0" smtClean="0">
                <a:solidFill>
                  <a:schemeClr val="accent6">
                    <a:lumMod val="75000"/>
                  </a:schemeClr>
                </a:solidFill>
              </a:rPr>
              <a:t> there's no permanent data loss.</a:t>
            </a:r>
          </a:p>
          <a:p>
            <a:pPr lvl="1"/>
            <a:r>
              <a:rPr lang="en-US" altLang="ko-KR" dirty="0" smtClean="0"/>
              <a:t>Use a combination of the log and in-memory storage they can handle an </a:t>
            </a:r>
            <a:r>
              <a:rPr lang="en-US" altLang="ko-KR" b="1" u="sng" dirty="0" smtClean="0">
                <a:solidFill>
                  <a:schemeClr val="accent6">
                    <a:lumMod val="75000"/>
                  </a:schemeClr>
                </a:solidFill>
              </a:rPr>
              <a:t>extremely high rate of IO reliably. 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Schema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3484983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Key</a:t>
            </a:r>
          </a:p>
          <a:p>
            <a:pPr lvl="1"/>
            <a:r>
              <a:rPr lang="en-US" altLang="ko-KR" dirty="0" smtClean="0"/>
              <a:t>Domain row key = md5 hash of reversed domain + reversed domain (</a:t>
            </a:r>
            <a:r>
              <a:rPr lang="en-US" altLang="ko-KR" dirty="0" err="1" smtClean="0"/>
              <a:t>com.facebook</a:t>
            </a:r>
            <a:r>
              <a:rPr lang="en-US" altLang="ko-KR" dirty="0" smtClean="0"/>
              <a:t>/something)</a:t>
            </a:r>
          </a:p>
          <a:p>
            <a:pPr lvl="1"/>
            <a:r>
              <a:rPr lang="en-US" altLang="ko-KR" dirty="0" smtClean="0"/>
              <a:t>URL row key = md5 hash of reversed domain + reversed domain + </a:t>
            </a:r>
            <a:r>
              <a:rPr lang="en-US" altLang="ko-KR" dirty="0" err="1" smtClean="0"/>
              <a:t>url</a:t>
            </a:r>
            <a:r>
              <a:rPr lang="en-US" altLang="ko-KR" dirty="0" smtClean="0"/>
              <a:t> ID</a:t>
            </a:r>
          </a:p>
          <a:p>
            <a:r>
              <a:rPr lang="en-US" altLang="ko-KR" dirty="0" smtClean="0"/>
              <a:t>Value : counters</a:t>
            </a:r>
          </a:p>
          <a:p>
            <a:r>
              <a:rPr lang="en-US" altLang="ko-KR" dirty="0" smtClean="0"/>
              <a:t>Optimized Key for</a:t>
            </a:r>
          </a:p>
          <a:p>
            <a:pPr lvl="1"/>
            <a:r>
              <a:rPr lang="en-US" altLang="ko-KR" b="1" dirty="0" smtClean="0"/>
              <a:t>Scanning </a:t>
            </a:r>
            <a:r>
              <a:rPr lang="en-US" altLang="ko-KR" dirty="0" err="1" smtClean="0"/>
              <a:t>urls</a:t>
            </a:r>
            <a:r>
              <a:rPr lang="en-US" altLang="ko-KR" dirty="0" smtClean="0"/>
              <a:t> in a given domain</a:t>
            </a:r>
          </a:p>
          <a:p>
            <a:pPr lvl="1"/>
            <a:r>
              <a:rPr lang="en-US" altLang="ko-KR" b="1" dirty="0" smtClean="0"/>
              <a:t>Partition range </a:t>
            </a:r>
            <a:r>
              <a:rPr lang="en-US" altLang="ko-KR" dirty="0" smtClean="0"/>
              <a:t>of prefixes across region servers</a:t>
            </a:r>
          </a:p>
          <a:p>
            <a:pPr lvl="1"/>
            <a:r>
              <a:rPr lang="en-US" altLang="ko-KR" b="1" dirty="0" smtClean="0"/>
              <a:t>Fast access</a:t>
            </a:r>
            <a:endParaRPr lang="ko-KR" alt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085184"/>
            <a:ext cx="6732240" cy="13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column schema design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3052935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b="1" dirty="0" smtClean="0"/>
              <a:t>Counter</a:t>
            </a:r>
            <a:r>
              <a:rPr lang="en-US" altLang="ko-KR" dirty="0" smtClean="0"/>
              <a:t> column families</a:t>
            </a:r>
          </a:p>
          <a:p>
            <a:r>
              <a:rPr lang="en-US" altLang="ko-KR" dirty="0" smtClean="0"/>
              <a:t>Different TTL(Time to live) per family</a:t>
            </a:r>
          </a:p>
          <a:p>
            <a:r>
              <a:rPr lang="en-US" altLang="ko-KR" dirty="0" smtClean="0"/>
              <a:t>Flexible to add new keys</a:t>
            </a:r>
          </a:p>
          <a:p>
            <a:r>
              <a:rPr lang="en-US" altLang="ko-KR" dirty="0" smtClean="0"/>
              <a:t>Per server they can handle 10,000 writes per second</a:t>
            </a:r>
          </a:p>
          <a:p>
            <a:r>
              <a:rPr lang="en-US" altLang="ko-KR" dirty="0" smtClean="0"/>
              <a:t>Store on a per URL basis a bunch of counters.</a:t>
            </a:r>
          </a:p>
          <a:p>
            <a:r>
              <a:rPr lang="en-US" altLang="ko-KR" dirty="0" smtClean="0"/>
              <a:t>A row key, which is the only lookup key, is the </a:t>
            </a:r>
            <a:r>
              <a:rPr lang="en-US" altLang="ko-KR" b="1" u="sng" dirty="0" smtClean="0">
                <a:solidFill>
                  <a:schemeClr val="accent6">
                    <a:lumMod val="75000"/>
                  </a:schemeClr>
                </a:solidFill>
              </a:rPr>
              <a:t>MD5 hash of the reverse domain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for </a:t>
            </a:r>
            <a:r>
              <a:rPr lang="en-US" altLang="ko-KR" dirty="0" err="1" smtClean="0"/>
              <a:t>sharding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특이한 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Currently </a:t>
            </a:r>
            <a:r>
              <a:rPr lang="en-US" altLang="ko-KR" dirty="0" err="1" smtClean="0"/>
              <a:t>HBase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resharding</a:t>
            </a:r>
            <a:r>
              <a:rPr lang="en-US" altLang="ko-KR" dirty="0" smtClean="0"/>
              <a:t> is done manually. </a:t>
            </a:r>
          </a:p>
          <a:p>
            <a:pPr lvl="1"/>
            <a:r>
              <a:rPr lang="en-US" altLang="ko-KR" dirty="0" smtClean="0"/>
              <a:t>Automatic hot spot detection and </a:t>
            </a:r>
            <a:r>
              <a:rPr lang="en-US" altLang="ko-KR" dirty="0" err="1" smtClean="0"/>
              <a:t>resharding</a:t>
            </a:r>
            <a:r>
              <a:rPr lang="en-US" altLang="ko-KR" dirty="0" smtClean="0"/>
              <a:t> is on the roadmap for </a:t>
            </a:r>
            <a:r>
              <a:rPr lang="en-US" altLang="ko-KR" dirty="0" err="1" smtClean="0"/>
              <a:t>HBase</a:t>
            </a:r>
            <a:r>
              <a:rPr lang="en-US" altLang="ko-KR" dirty="0" smtClean="0"/>
              <a:t>, but </a:t>
            </a:r>
            <a:r>
              <a:rPr lang="en-US" altLang="ko-KR" b="1" dirty="0" smtClean="0"/>
              <a:t>it's not there yet. </a:t>
            </a:r>
          </a:p>
          <a:p>
            <a:pPr lvl="1"/>
            <a:r>
              <a:rPr lang="en-US" altLang="ko-KR" b="1" dirty="0" smtClean="0"/>
              <a:t>Every Tuesday someone looks </a:t>
            </a:r>
            <a:r>
              <a:rPr lang="en-US" altLang="ko-KR" dirty="0" smtClean="0"/>
              <a:t>at the keys and decides what changes to make in the </a:t>
            </a:r>
            <a:r>
              <a:rPr lang="en-US" altLang="ko-KR" dirty="0" err="1" smtClean="0"/>
              <a:t>sharding</a:t>
            </a:r>
            <a:r>
              <a:rPr lang="en-US" altLang="ko-KR" dirty="0" smtClean="0"/>
              <a:t> plan.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Separate Platform </a:t>
            </a:r>
            <a:br>
              <a:rPr lang="en-US" altLang="ko-KR" dirty="0" smtClean="0"/>
            </a:br>
            <a:r>
              <a:rPr lang="en-US" altLang="ko-KR" dirty="0" smtClean="0"/>
              <a:t>for Separate Task</a:t>
            </a:r>
            <a:endParaRPr lang="ko-KR" altLang="en-US" dirty="0"/>
          </a:p>
        </p:txBody>
      </p:sp>
      <p:pic>
        <p:nvPicPr>
          <p:cNvPr id="6146" name="Picture 2" descr="http://blog.devgear.co.kr/attach/1/1060381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780"/>
            <a:ext cx="2376263" cy="173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5221" y="3303103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User data</a:t>
            </a:r>
            <a:endParaRPr lang="ko-KR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7728"/>
            <a:ext cx="46672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52120" y="3303103"/>
            <a:ext cx="150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Inbox search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96015" y="4859868"/>
            <a:ext cx="107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analytics</a:t>
            </a:r>
            <a:endParaRPr lang="ko-KR" altLang="en-US" dirty="0"/>
          </a:p>
        </p:txBody>
      </p:sp>
      <p:pic>
        <p:nvPicPr>
          <p:cNvPr id="6150" name="Picture 6" descr="Hiv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35" y="3683875"/>
            <a:ext cx="10858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adoo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78" y="4007724"/>
            <a:ext cx="2857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END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Why Not Use </a:t>
            </a:r>
            <a:r>
              <a:rPr lang="en-US" altLang="ko-KR" b="1" dirty="0" smtClean="0"/>
              <a:t>MySQL?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ko-KR" dirty="0" smtClean="0"/>
              <a:t> (~2011.3</a:t>
            </a:r>
            <a:r>
              <a:rPr lang="ko-KR" altLang="en-US" dirty="0" smtClean="0"/>
              <a:t>월까지의 자료를 근거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As Data set &amp; indexer grow larger, </a:t>
            </a:r>
            <a:r>
              <a:rPr lang="en-US" altLang="ko-KR" u="sng" dirty="0" smtClean="0">
                <a:solidFill>
                  <a:schemeClr val="accent6">
                    <a:lumMod val="75000"/>
                  </a:schemeClr>
                </a:solidFill>
              </a:rPr>
              <a:t>performance suffered </a:t>
            </a:r>
            <a:r>
              <a:rPr lang="en-US" altLang="ko-KR" dirty="0" smtClean="0"/>
              <a:t>(B+ Tree character)</a:t>
            </a:r>
          </a:p>
          <a:p>
            <a:r>
              <a:rPr lang="en-US" altLang="ko-KR" u="sng" dirty="0" err="1" smtClean="0">
                <a:solidFill>
                  <a:schemeClr val="accent6">
                    <a:lumMod val="75000"/>
                  </a:schemeClr>
                </a:solidFill>
              </a:rPr>
              <a:t>Sharding</a:t>
            </a:r>
            <a:r>
              <a:rPr lang="en-US" altLang="ko-KR" u="sng" dirty="0" smtClean="0">
                <a:solidFill>
                  <a:schemeClr val="accent6">
                    <a:lumMod val="75000"/>
                  </a:schemeClr>
                </a:solidFill>
              </a:rPr>
              <a:t> can be very difficult </a:t>
            </a:r>
            <a:r>
              <a:rPr lang="en-US" altLang="ko-KR" dirty="0" smtClean="0"/>
              <a:t>at the scale of </a:t>
            </a:r>
            <a:r>
              <a:rPr lang="en-US" altLang="ko-KR" dirty="0" err="1" smtClean="0"/>
              <a:t>facebook</a:t>
            </a:r>
            <a:r>
              <a:rPr lang="en-US" altLang="ko-KR" dirty="0" smtClean="0"/>
              <a:t> message system (incredibly difficult problem)</a:t>
            </a:r>
          </a:p>
          <a:p>
            <a:r>
              <a:rPr lang="en-US" altLang="ko-KR" u="sng" dirty="0" smtClean="0">
                <a:solidFill>
                  <a:schemeClr val="accent6">
                    <a:lumMod val="75000"/>
                  </a:schemeClr>
                </a:solidFill>
              </a:rPr>
              <a:t>Not designed to be distributed</a:t>
            </a:r>
          </a:p>
          <a:p>
            <a:r>
              <a:rPr lang="en-US" altLang="ko-KR" dirty="0" smtClean="0"/>
              <a:t>Scaling</a:t>
            </a:r>
          </a:p>
          <a:p>
            <a:pPr lvl="1"/>
            <a:r>
              <a:rPr lang="en-US" altLang="ko-KR" dirty="0" smtClean="0"/>
              <a:t>Master/slave : write</a:t>
            </a:r>
            <a:r>
              <a:rPr lang="ko-KR" altLang="en-US" dirty="0" smtClean="0"/>
              <a:t>하는 사이에 </a:t>
            </a:r>
            <a:r>
              <a:rPr lang="en-US" altLang="ko-KR" dirty="0" smtClean="0"/>
              <a:t>read</a:t>
            </a:r>
            <a:r>
              <a:rPr lang="ko-KR" altLang="en-US" dirty="0" smtClean="0"/>
              <a:t>가 들어올 때 문제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중복 데이터 발생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Partition or </a:t>
            </a:r>
            <a:r>
              <a:rPr lang="en-US" altLang="ko-KR" dirty="0" err="1" smtClean="0"/>
              <a:t>sharding</a:t>
            </a:r>
            <a:r>
              <a:rPr lang="en-US" altLang="ko-KR" dirty="0" smtClean="0"/>
              <a:t> : application needs to be </a:t>
            </a:r>
            <a:r>
              <a:rPr lang="en-US" altLang="ko-KR" dirty="0" err="1" smtClean="0"/>
              <a:t>partiotion</a:t>
            </a:r>
            <a:r>
              <a:rPr lang="en-US" altLang="ko-KR" dirty="0" smtClean="0"/>
              <a:t>-aware, partition</a:t>
            </a:r>
            <a:r>
              <a:rPr lang="ko-KR" altLang="en-US" dirty="0" smtClean="0"/>
              <a:t>간의 </a:t>
            </a:r>
            <a:r>
              <a:rPr lang="en-US" altLang="ko-KR" dirty="0" smtClean="0"/>
              <a:t>join</a:t>
            </a:r>
            <a:r>
              <a:rPr lang="ko-KR" altLang="en-US" dirty="0"/>
              <a:t> </a:t>
            </a:r>
            <a:r>
              <a:rPr lang="ko-KR" altLang="en-US" dirty="0" smtClean="0"/>
              <a:t>엄청 불편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분산</a:t>
            </a:r>
            <a:r>
              <a:rPr lang="en-US" altLang="ko-KR" dirty="0"/>
              <a:t> </a:t>
            </a:r>
            <a:r>
              <a:rPr lang="ko-KR" altLang="en-US" dirty="0" smtClean="0"/>
              <a:t>트랜잭션이 </a:t>
            </a:r>
            <a:r>
              <a:rPr lang="ko-KR" altLang="en-US" dirty="0" err="1" smtClean="0"/>
              <a:t>안되서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data integrity </a:t>
            </a:r>
            <a:r>
              <a:rPr lang="ko-KR" altLang="en-US" dirty="0" smtClean="0"/>
              <a:t>문제 발생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해결을 하면 운영비가 너무 큼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05773" y="6140043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http://facility9.com/2010/11/18/facebook-messaging-hbase-comes-of-age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719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Why Not Use Cassandra</a:t>
            </a:r>
            <a:r>
              <a:rPr lang="en-US" altLang="ko-KR" b="1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u="sng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Different consistency levels carry different risks</a:t>
            </a:r>
          </a:p>
          <a:p>
            <a:pPr lvl="1"/>
            <a:r>
              <a:rPr lang="en-US" altLang="ko-KR" dirty="0">
                <a:latin typeface="+mn-ea"/>
              </a:rPr>
              <a:t>using a consistency level of </a:t>
            </a:r>
            <a:r>
              <a:rPr lang="en-US" altLang="ko-KR" dirty="0" err="1">
                <a:latin typeface="+mn-ea"/>
              </a:rPr>
              <a:t>ConsistencyLevel.ALL</a:t>
            </a:r>
            <a:r>
              <a:rPr lang="en-US" altLang="ko-KR" dirty="0">
                <a:latin typeface="+mn-ea"/>
              </a:rPr>
              <a:t> would require every replica to respond before the write returns to the client as successful. </a:t>
            </a:r>
            <a:endParaRPr lang="en-US" altLang="ko-KR" dirty="0" smtClean="0">
              <a:latin typeface="+mn-ea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ko-KR" u="sng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Eventual consistency model is not good </a:t>
            </a:r>
            <a:r>
              <a:rPr lang="en-US" altLang="ko-KR" dirty="0" smtClean="0">
                <a:latin typeface="+mn-ea"/>
              </a:rPr>
              <a:t>match for new real-time message platform</a:t>
            </a:r>
          </a:p>
          <a:p>
            <a:pPr lvl="1"/>
            <a:r>
              <a:rPr lang="en-US" altLang="ko-KR" dirty="0" smtClean="0">
                <a:latin typeface="+mn-ea"/>
              </a:rPr>
              <a:t>found </a:t>
            </a:r>
            <a:r>
              <a:rPr lang="en-US" altLang="ko-KR" dirty="0">
                <a:latin typeface="+mn-ea"/>
              </a:rPr>
              <a:t>Cassandra’s eventual consistency model to be a difficult pattern to reconcile for our new Messages </a:t>
            </a:r>
            <a:r>
              <a:rPr lang="en-US" altLang="ko-KR" dirty="0" smtClean="0">
                <a:latin typeface="+mn-ea"/>
              </a:rPr>
              <a:t>infrastructure</a:t>
            </a:r>
          </a:p>
          <a:p>
            <a:r>
              <a:rPr lang="en-US" altLang="ko-KR" u="sng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Poor designed partition schema</a:t>
            </a:r>
          </a:p>
          <a:p>
            <a:pPr lvl="1"/>
            <a:r>
              <a:rPr lang="en-US" altLang="ko-KR" dirty="0" smtClean="0">
                <a:latin typeface="+mn-ea"/>
              </a:rPr>
              <a:t>Range scan issue – hot spot problem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07504" y="6248345"/>
            <a:ext cx="856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http://facility9.com/2010/11/18/facebook-messaging-hbase-comes-of-age</a:t>
            </a:r>
            <a:endParaRPr lang="ko-KR" altLang="en-US" sz="1200" dirty="0"/>
          </a:p>
        </p:txBody>
      </p:sp>
      <p:sp>
        <p:nvSpPr>
          <p:cNvPr id="5" name="직사각형 4"/>
          <p:cNvSpPr/>
          <p:nvPr/>
        </p:nvSpPr>
        <p:spPr>
          <a:xfrm>
            <a:off x="128273" y="6480308"/>
            <a:ext cx="85464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http://www.facebook.com/notes/facebook-engineering/the-underlying-technology-of-messages/454991608919</a:t>
            </a:r>
            <a:endParaRPr lang="ko-KR" altLang="en-US" sz="1200" dirty="0"/>
          </a:p>
        </p:txBody>
      </p:sp>
      <p:sp>
        <p:nvSpPr>
          <p:cNvPr id="6" name="직사각형 5"/>
          <p:cNvSpPr/>
          <p:nvPr/>
        </p:nvSpPr>
        <p:spPr>
          <a:xfrm>
            <a:off x="128272" y="6048290"/>
            <a:ext cx="75400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http://ria101.wordpress.com/2010/02/22/cassandra-randompartitioner-vs-orderpreservingpartitioner/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401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Why Not Use Cassandra?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최근에는 </a:t>
            </a:r>
            <a:r>
              <a:rPr lang="en-US" altLang="ko-KR" dirty="0" smtClean="0"/>
              <a:t>Cassandra</a:t>
            </a:r>
            <a:r>
              <a:rPr lang="ko-KR" altLang="en-US" dirty="0" smtClean="0"/>
              <a:t>진영에서는 </a:t>
            </a:r>
            <a:r>
              <a:rPr lang="ko-KR" altLang="en-US" dirty="0"/>
              <a:t>이런 </a:t>
            </a:r>
            <a:r>
              <a:rPr lang="ko-KR" altLang="en-US" dirty="0" smtClean="0"/>
              <a:t>이슈들을 대응하고 지원하는 경향이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따라서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계속 바뀌고 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루머</a:t>
            </a:r>
            <a:r>
              <a:rPr lang="en-US" altLang="ko-KR" dirty="0" smtClean="0"/>
              <a:t>) Google </a:t>
            </a:r>
            <a:r>
              <a:rPr lang="ko-KR" altLang="en-US" dirty="0" smtClean="0"/>
              <a:t>엔지니어들이 </a:t>
            </a:r>
            <a:r>
              <a:rPr lang="en-US" altLang="ko-KR" dirty="0" smtClean="0"/>
              <a:t>Facebook</a:t>
            </a:r>
            <a:r>
              <a:rPr lang="ko-KR" altLang="en-US" dirty="0" smtClean="0"/>
              <a:t>으로 이동해서 </a:t>
            </a:r>
            <a:r>
              <a:rPr lang="en-US" altLang="ko-KR" dirty="0" smtClean="0"/>
              <a:t>Google File system</a:t>
            </a:r>
            <a:r>
              <a:rPr lang="ko-KR" altLang="en-US" dirty="0" smtClean="0"/>
              <a:t>의 구현한 </a:t>
            </a:r>
            <a:r>
              <a:rPr lang="en-US" altLang="ko-KR" dirty="0" err="1" smtClean="0"/>
              <a:t>Hbase</a:t>
            </a:r>
            <a:r>
              <a:rPr lang="ko-KR" altLang="en-US" dirty="0" smtClean="0"/>
              <a:t>를 사용하려고 한다고 함</a:t>
            </a:r>
            <a:endParaRPr lang="en-US" altLang="ko-KR" dirty="0" smtClean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452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err="1" smtClean="0"/>
              <a:t>HBase</a:t>
            </a:r>
            <a:r>
              <a:rPr lang="ko-KR" altLang="en-US" dirty="0" smtClean="0"/>
              <a:t>를 선택한 이유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988581"/>
            <a:ext cx="8352928" cy="5689695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u="sng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Strong consistency </a:t>
            </a:r>
            <a:r>
              <a:rPr lang="en-US" altLang="ko-KR" dirty="0" smtClean="0">
                <a:latin typeface="+mn-ea"/>
              </a:rPr>
              <a:t>model</a:t>
            </a:r>
          </a:p>
          <a:p>
            <a:pPr lvl="1"/>
            <a:r>
              <a:rPr lang="en-US" altLang="ko-KR" dirty="0" smtClean="0">
                <a:latin typeface="+mn-ea"/>
              </a:rPr>
              <a:t>Once it's written, it doesn't matter what replica you go to. It's always in sync</a:t>
            </a:r>
          </a:p>
          <a:p>
            <a:pPr lvl="1"/>
            <a:r>
              <a:rPr lang="ko-KR" altLang="en-US" dirty="0" smtClean="0">
                <a:latin typeface="+mn-ea"/>
              </a:rPr>
              <a:t>새로운 시스템과 </a:t>
            </a:r>
            <a:r>
              <a:rPr lang="en-US" altLang="ko-KR" dirty="0" smtClean="0">
                <a:latin typeface="+mn-ea"/>
              </a:rPr>
              <a:t>Cassandra</a:t>
            </a:r>
            <a:r>
              <a:rPr lang="ko-KR" altLang="en-US" dirty="0" smtClean="0">
                <a:latin typeface="+mn-ea"/>
              </a:rPr>
              <a:t>의 </a:t>
            </a:r>
            <a:r>
              <a:rPr lang="en-US" altLang="ko-KR" dirty="0" smtClean="0">
                <a:latin typeface="+mn-ea"/>
              </a:rPr>
              <a:t>Eventual consistency model</a:t>
            </a:r>
            <a:r>
              <a:rPr lang="ko-KR" altLang="en-US" dirty="0" smtClean="0">
                <a:latin typeface="+mn-ea"/>
              </a:rPr>
              <a:t>를 맞추는 것이 너무 어려웠음 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메일 예제</a:t>
            </a:r>
            <a:r>
              <a:rPr lang="en-US" altLang="ko-KR" dirty="0" smtClean="0">
                <a:latin typeface="+mn-ea"/>
              </a:rPr>
              <a:t>)</a:t>
            </a:r>
          </a:p>
          <a:p>
            <a:r>
              <a:rPr lang="en-US" altLang="ko-KR" dirty="0" smtClean="0">
                <a:latin typeface="+mn-ea"/>
              </a:rPr>
              <a:t>it's designed for </a:t>
            </a:r>
            <a:r>
              <a:rPr lang="en-US" altLang="ko-KR" u="sng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automatic failover, failure </a:t>
            </a:r>
            <a:r>
              <a:rPr lang="en-US" altLang="ko-KR" u="sng" dirty="0" err="1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dectection</a:t>
            </a:r>
            <a:endParaRPr lang="en-US" altLang="ko-KR" u="sng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en-US" altLang="ko-KR" dirty="0" smtClean="0">
                <a:latin typeface="+mn-ea"/>
              </a:rPr>
              <a:t>When failure is the norm, we want to be able to automatically serve that data without too much intervention or it taking too much time</a:t>
            </a:r>
          </a:p>
          <a:p>
            <a:r>
              <a:rPr lang="en-US" altLang="ko-KR" u="sng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multiple shards per server for load balancing and preventing failure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en-US" altLang="ko-KR" dirty="0" smtClean="0">
                <a:latin typeface="+mn-ea"/>
              </a:rPr>
              <a:t>Prevents cascading failures</a:t>
            </a:r>
          </a:p>
          <a:p>
            <a:pPr lvl="1"/>
            <a:r>
              <a:rPr lang="en-US" altLang="ko-KR" dirty="0" smtClean="0">
                <a:latin typeface="+mn-ea"/>
              </a:rPr>
              <a:t>when </a:t>
            </a:r>
            <a:r>
              <a:rPr lang="en-US" altLang="ko-KR" dirty="0" err="1" smtClean="0">
                <a:latin typeface="+mn-ea"/>
              </a:rPr>
              <a:t>HBase</a:t>
            </a:r>
            <a:r>
              <a:rPr lang="en-US" altLang="ko-KR" dirty="0" smtClean="0">
                <a:latin typeface="+mn-ea"/>
              </a:rPr>
              <a:t> breaks data into pieces and distributes them across a cluster, it puts multiple and completely separate data "shards" on each machine</a:t>
            </a:r>
          </a:p>
          <a:p>
            <a:endParaRPr lang="en-US" altLang="ko-KR" dirty="0" smtClean="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28942" y="6331642"/>
            <a:ext cx="82089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/>
              <a:t>http://www.theregister.co.uk/2010/12/17/facebook_messages_tech/</a:t>
            </a:r>
            <a:endParaRPr lang="ko-KR" altLang="en-US" sz="1100" dirty="0"/>
          </a:p>
        </p:txBody>
      </p:sp>
      <p:sp>
        <p:nvSpPr>
          <p:cNvPr id="5" name="직사각형 4"/>
          <p:cNvSpPr/>
          <p:nvPr/>
        </p:nvSpPr>
        <p:spPr>
          <a:xfrm>
            <a:off x="228187" y="6547471"/>
            <a:ext cx="85689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/>
              <a:t>http://highscalability.com/blog/2011/3/22/facebooks-new-realtime-analytics-system-hbase-to-process-20.html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180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HBase</a:t>
            </a:r>
            <a:r>
              <a:rPr lang="ko-KR" altLang="en-US" dirty="0" smtClean="0"/>
              <a:t>를 선택한 이유 </a:t>
            </a:r>
            <a:r>
              <a:rPr lang="en-US" altLang="ko-KR" dirty="0" smtClean="0"/>
              <a:t>(cont)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err="1" smtClean="0">
                <a:latin typeface="+mn-ea"/>
              </a:rPr>
              <a:t>HBase's</a:t>
            </a:r>
            <a:r>
              <a:rPr lang="en-US" altLang="ko-KR" dirty="0" smtClean="0">
                <a:latin typeface="+mn-ea"/>
              </a:rPr>
              <a:t> LZO (Lempel-Ziv-</a:t>
            </a:r>
            <a:r>
              <a:rPr lang="en-US" altLang="ko-KR" dirty="0" err="1" smtClean="0">
                <a:latin typeface="+mn-ea"/>
              </a:rPr>
              <a:t>Oberhumer</a:t>
            </a:r>
            <a:r>
              <a:rPr lang="en-US" altLang="ko-KR" dirty="0" smtClean="0">
                <a:latin typeface="+mn-ea"/>
              </a:rPr>
              <a:t>) </a:t>
            </a:r>
            <a:r>
              <a:rPr lang="en-US" altLang="ko-KR" u="sng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data compression </a:t>
            </a:r>
          </a:p>
          <a:p>
            <a:pPr lvl="1"/>
            <a:r>
              <a:rPr lang="en-US" altLang="ko-KR" dirty="0" smtClean="0">
                <a:latin typeface="+mn-ea"/>
              </a:rPr>
              <a:t>Save disk space and network bandwidth.</a:t>
            </a:r>
          </a:p>
          <a:p>
            <a:r>
              <a:rPr lang="en-US" altLang="ko-KR" u="sng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Read-modify-write operation support</a:t>
            </a:r>
            <a:r>
              <a:rPr lang="en-US" altLang="ko-KR" dirty="0" smtClean="0">
                <a:latin typeface="+mn-ea"/>
              </a:rPr>
              <a:t>, like counter increment</a:t>
            </a:r>
          </a:p>
          <a:p>
            <a:r>
              <a:rPr lang="en-US" altLang="ko-KR" dirty="0" err="1" smtClean="0">
                <a:latin typeface="+mn-ea"/>
              </a:rPr>
              <a:t>HBase</a:t>
            </a:r>
            <a:r>
              <a:rPr lang="en-US" altLang="ko-KR" dirty="0" smtClean="0">
                <a:latin typeface="+mn-ea"/>
              </a:rPr>
              <a:t> physical replication (</a:t>
            </a:r>
            <a:r>
              <a:rPr lang="en-US" altLang="ko-KR" u="sng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short recovery time</a:t>
            </a:r>
            <a:r>
              <a:rPr lang="en-US" altLang="ko-KR" dirty="0" smtClean="0">
                <a:latin typeface="+mn-ea"/>
              </a:rPr>
              <a:t>) </a:t>
            </a:r>
          </a:p>
          <a:p>
            <a:pPr lvl="1"/>
            <a:r>
              <a:rPr lang="en-US" altLang="ko-KR" dirty="0" smtClean="0">
                <a:latin typeface="+mn-ea"/>
              </a:rPr>
              <a:t>Cassandra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is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logical replication. With Cassandra, he says, if something gets corrupted and you lose a disk and you have to restore the data, you have to restore the entire replica. Because </a:t>
            </a:r>
            <a:r>
              <a:rPr lang="en-US" altLang="ko-KR" dirty="0" err="1" smtClean="0">
                <a:latin typeface="+mn-ea"/>
              </a:rPr>
              <a:t>Facebook</a:t>
            </a:r>
            <a:r>
              <a:rPr lang="en-US" altLang="ko-KR" dirty="0" smtClean="0">
                <a:latin typeface="+mn-ea"/>
              </a:rPr>
              <a:t> uses very dense machines, this would mean a very long recovery time.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1765</Words>
  <Application>Microsoft Office PowerPoint</Application>
  <PresentationFormat>화면 슬라이드 쇼(4:3)</PresentationFormat>
  <Paragraphs>347</Paragraphs>
  <Slides>40</Slides>
  <Notes>12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Office 테마</vt:lpstr>
      <vt:lpstr>Nosql in Facebook</vt:lpstr>
      <vt:lpstr>PowerPoint 프레젠테이션</vt:lpstr>
      <vt:lpstr>Facebook Scaling &amp; Tech (2010.6)</vt:lpstr>
      <vt:lpstr>Separate Platform  for Separate Task</vt:lpstr>
      <vt:lpstr>Why Not Use MySQL?</vt:lpstr>
      <vt:lpstr>Why Not Use Cassandra?</vt:lpstr>
      <vt:lpstr>Why Not Use Cassandra?</vt:lpstr>
      <vt:lpstr>HBase를 선택한 이유</vt:lpstr>
      <vt:lpstr>HBase를 선택한 이유 (cont)</vt:lpstr>
      <vt:lpstr>HBase를 선택한 이유 (cont)</vt:lpstr>
      <vt:lpstr>Hbase</vt:lpstr>
      <vt:lpstr>Facebook’s new messaging system (2010.11.16 공식 발표)</vt:lpstr>
      <vt:lpstr>Project</vt:lpstr>
      <vt:lpstr>The Underlying Technology of Messages</vt:lpstr>
      <vt:lpstr>Facebook brief architecture</vt:lpstr>
      <vt:lpstr>Data</vt:lpstr>
      <vt:lpstr>TOP Goal</vt:lpstr>
      <vt:lpstr>Why to use Hbase?</vt:lpstr>
      <vt:lpstr>Open Source Stack</vt:lpstr>
      <vt:lpstr>Architecture of Facebook</vt:lpstr>
      <vt:lpstr>Architecture of Facebook</vt:lpstr>
      <vt:lpstr>Architecture of Facebook</vt:lpstr>
      <vt:lpstr>Hbase Data Model</vt:lpstr>
      <vt:lpstr>Data Migration</vt:lpstr>
      <vt:lpstr>Hbase &amp; HDFS </vt:lpstr>
      <vt:lpstr>Hbase &amp; HDFS </vt:lpstr>
      <vt:lpstr>&amp;</vt:lpstr>
      <vt:lpstr>Scaling Analytics  Solutions Project (RT Analytics)</vt:lpstr>
      <vt:lpstr>Scaling Analytics Solutions  Tech Talk </vt:lpstr>
      <vt:lpstr>Scaling Analytics Solutions  Tech Talk </vt:lpstr>
      <vt:lpstr>Considered </vt:lpstr>
      <vt:lpstr>Considered</vt:lpstr>
      <vt:lpstr>Considered</vt:lpstr>
      <vt:lpstr>HBase</vt:lpstr>
      <vt:lpstr>PowerPoint 프레젠테이션</vt:lpstr>
      <vt:lpstr>Why chose HBase</vt:lpstr>
      <vt:lpstr>Schema</vt:lpstr>
      <vt:lpstr>column schema design</vt:lpstr>
      <vt:lpstr>특이한 점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nhn</dc:creator>
  <cp:lastModifiedBy>nhn</cp:lastModifiedBy>
  <cp:revision>481</cp:revision>
  <dcterms:created xsi:type="dcterms:W3CDTF">2011-04-11T03:03:56Z</dcterms:created>
  <dcterms:modified xsi:type="dcterms:W3CDTF">2011-05-24T04:26:21Z</dcterms:modified>
</cp:coreProperties>
</file>